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72" r:id="rId4"/>
    <p:sldId id="275" r:id="rId5"/>
    <p:sldId id="273" r:id="rId6"/>
    <p:sldId id="274" r:id="rId7"/>
    <p:sldId id="276" r:id="rId8"/>
    <p:sldId id="285" r:id="rId9"/>
    <p:sldId id="284" r:id="rId10"/>
    <p:sldId id="288" r:id="rId11"/>
    <p:sldId id="287" r:id="rId12"/>
    <p:sldId id="286" r:id="rId13"/>
    <p:sldId id="259" r:id="rId14"/>
  </p:sldIdLst>
  <p:sldSz cx="18288000" cy="13716000"/>
  <p:notesSz cx="6858000" cy="9144000"/>
  <p:defaultText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6"/>
    <a:srgbClr val="09223F"/>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077"/>
    <p:restoredTop sz="94500"/>
  </p:normalViewPr>
  <p:slideViewPr>
    <p:cSldViewPr showGuides="1">
      <p:cViewPr varScale="1">
        <p:scale>
          <a:sx n="29" d="100"/>
          <a:sy n="29" d="100"/>
        </p:scale>
        <p:origin x="1224"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9/24/2022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28/02/1444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7"/>
            <a:ext cx="4114800" cy="11703050"/>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914400" y="549277"/>
            <a:ext cx="1203960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28/02/1444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2"/>
          <p:cNvSpPr>
            <a:spLocks noGrp="1"/>
          </p:cNvSpPr>
          <p:nvPr>
            <p:ph type="pic" sz="quarter" idx="16"/>
          </p:nvPr>
        </p:nvSpPr>
        <p:spPr>
          <a:xfrm>
            <a:off x="0" y="737320"/>
            <a:ext cx="4569630" cy="579120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17"/>
          </p:nvPr>
        </p:nvSpPr>
        <p:spPr>
          <a:xfrm>
            <a:off x="4569630" y="737320"/>
            <a:ext cx="4569630" cy="579120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18"/>
          </p:nvPr>
        </p:nvSpPr>
        <p:spPr>
          <a:xfrm>
            <a:off x="9144000" y="737320"/>
            <a:ext cx="4569630" cy="5791200"/>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19"/>
          </p:nvPr>
        </p:nvSpPr>
        <p:spPr>
          <a:xfrm>
            <a:off x="13713630" y="737320"/>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9"/>
          </p:nvPr>
        </p:nvSpPr>
        <p:spPr>
          <a:xfrm>
            <a:off x="-27499" y="737320"/>
            <a:ext cx="6105166" cy="1224136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20"/>
          </p:nvPr>
        </p:nvSpPr>
        <p:spPr>
          <a:xfrm>
            <a:off x="6105168" y="737320"/>
            <a:ext cx="6077666" cy="1224136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21"/>
          </p:nvPr>
        </p:nvSpPr>
        <p:spPr>
          <a:xfrm>
            <a:off x="12210334" y="737320"/>
            <a:ext cx="6077666" cy="1224136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1"/>
          <p:cNvSpPr>
            <a:spLocks noGrp="1"/>
          </p:cNvSpPr>
          <p:nvPr>
            <p:ph type="pic" sz="quarter" idx="26"/>
          </p:nvPr>
        </p:nvSpPr>
        <p:spPr>
          <a:xfrm>
            <a:off x="0" y="8442176"/>
            <a:ext cx="18288000" cy="4457700"/>
          </a:xfrm>
        </p:spPr>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2"/>
          <p:cNvSpPr>
            <a:spLocks noGrp="1"/>
          </p:cNvSpPr>
          <p:nvPr>
            <p:ph type="pic" sz="quarter" idx="16"/>
          </p:nvPr>
        </p:nvSpPr>
        <p:spPr>
          <a:xfrm>
            <a:off x="0" y="7146032"/>
            <a:ext cx="4569630" cy="5791200"/>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17"/>
          </p:nvPr>
        </p:nvSpPr>
        <p:spPr>
          <a:xfrm>
            <a:off x="4569630" y="7146032"/>
            <a:ext cx="4569630" cy="5791200"/>
          </a:xfrm>
          <a:solidFill>
            <a:schemeClr val="bg1">
              <a:lumMod val="95000"/>
            </a:schemeClr>
          </a:solidFill>
        </p:spPr>
        <p:txBody>
          <a:bodyPr>
            <a:normAutofit/>
          </a:bodyPr>
          <a:lstStyle>
            <a:lvl1pPr>
              <a:defRPr sz="2101"/>
            </a:lvl1pPr>
          </a:lstStyle>
          <a:p>
            <a:endParaRPr lang="en-US"/>
          </a:p>
        </p:txBody>
      </p:sp>
      <p:sp>
        <p:nvSpPr>
          <p:cNvPr id="12" name="Picture Placeholder 2"/>
          <p:cNvSpPr>
            <a:spLocks noGrp="1"/>
          </p:cNvSpPr>
          <p:nvPr>
            <p:ph type="pic" sz="quarter" idx="18"/>
          </p:nvPr>
        </p:nvSpPr>
        <p:spPr>
          <a:xfrm>
            <a:off x="9144000" y="7146032"/>
            <a:ext cx="4569630" cy="5791200"/>
          </a:xfrm>
          <a:solidFill>
            <a:schemeClr val="bg1">
              <a:lumMod val="95000"/>
            </a:schemeClr>
          </a:solidFill>
        </p:spPr>
        <p:txBody>
          <a:bodyPr>
            <a:normAutofit/>
          </a:bodyPr>
          <a:lstStyle>
            <a:lvl1pPr>
              <a:defRPr sz="2101"/>
            </a:lvl1pPr>
          </a:lstStyle>
          <a:p>
            <a:endParaRPr lang="en-US"/>
          </a:p>
        </p:txBody>
      </p:sp>
      <p:sp>
        <p:nvSpPr>
          <p:cNvPr id="13" name="Picture Placeholder 2"/>
          <p:cNvSpPr>
            <a:spLocks noGrp="1"/>
          </p:cNvSpPr>
          <p:nvPr>
            <p:ph type="pic" sz="quarter" idx="19"/>
          </p:nvPr>
        </p:nvSpPr>
        <p:spPr>
          <a:xfrm>
            <a:off x="13713630" y="7146032"/>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p:cNvSpPr>
            <a:spLocks noGrp="1"/>
          </p:cNvSpPr>
          <p:nvPr>
            <p:ph type="pic" sz="quarter" idx="24"/>
          </p:nvPr>
        </p:nvSpPr>
        <p:spPr>
          <a:xfrm>
            <a:off x="11581985"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28/02/1444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1" y="546100"/>
            <a:ext cx="6016626" cy="2324100"/>
          </a:xfrm>
        </p:spPr>
        <p:txBody>
          <a:bodyPr anchor="b"/>
          <a:lstStyle>
            <a:lvl1pPr algn="r">
              <a:defRPr sz="4000" b="1"/>
            </a:lvl1pPr>
          </a:lstStyle>
          <a:p>
            <a:r>
              <a:rPr lang="en-US"/>
              <a:t>Click to edit Master title style</a:t>
            </a:r>
            <a:endParaRPr lang="ar-OM"/>
          </a:p>
        </p:txBody>
      </p:sp>
      <p:sp>
        <p:nvSpPr>
          <p:cNvPr id="3" name="Content Placeholder 2"/>
          <p:cNvSpPr>
            <a:spLocks noGrp="1"/>
          </p:cNvSpPr>
          <p:nvPr>
            <p:ph idx="1"/>
          </p:nvPr>
        </p:nvSpPr>
        <p:spPr>
          <a:xfrm>
            <a:off x="7150100" y="546101"/>
            <a:ext cx="10223500"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914401" y="2870201"/>
            <a:ext cx="6016626" cy="9382126"/>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28/02/1444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6" y="9601200"/>
            <a:ext cx="10972800" cy="1133476"/>
          </a:xfrm>
        </p:spPr>
        <p:txBody>
          <a:bodyPr anchor="b"/>
          <a:lstStyle>
            <a:lvl1pPr algn="r">
              <a:defRPr sz="4000" b="1"/>
            </a:lvl1pPr>
          </a:lstStyle>
          <a:p>
            <a:r>
              <a:rPr lang="en-US"/>
              <a:t>Click to edit Master title style</a:t>
            </a:r>
            <a:endParaRPr lang="ar-OM"/>
          </a:p>
        </p:txBody>
      </p:sp>
      <p:sp>
        <p:nvSpPr>
          <p:cNvPr id="3" name="Picture Placeholder 2"/>
          <p:cNvSpPr>
            <a:spLocks noGrp="1"/>
          </p:cNvSpPr>
          <p:nvPr>
            <p:ph type="pic" idx="1"/>
          </p:nvPr>
        </p:nvSpPr>
        <p:spPr>
          <a:xfrm>
            <a:off x="3584576" y="1225550"/>
            <a:ext cx="10972800" cy="822960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ar-OM"/>
          </a:p>
        </p:txBody>
      </p:sp>
      <p:sp>
        <p:nvSpPr>
          <p:cNvPr id="4" name="Text Placeholder 3"/>
          <p:cNvSpPr>
            <a:spLocks noGrp="1"/>
          </p:cNvSpPr>
          <p:nvPr>
            <p:ph type="body" sz="half" idx="2"/>
          </p:nvPr>
        </p:nvSpPr>
        <p:spPr>
          <a:xfrm>
            <a:off x="3584576" y="10734676"/>
            <a:ext cx="10972800" cy="1609724"/>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28/02/1444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49276"/>
            <a:ext cx="16459200" cy="2286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914400" y="3200401"/>
            <a:ext cx="16459200" cy="9051926"/>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13106400" y="12712701"/>
            <a:ext cx="4267200" cy="730250"/>
          </a:xfrm>
          <a:prstGeom prst="rect">
            <a:avLst/>
          </a:prstGeom>
        </p:spPr>
        <p:txBody>
          <a:bodyPr vert="horz" lIns="91440" tIns="45720" rIns="91440" bIns="45720" rtlCol="1" anchor="ctr"/>
          <a:lstStyle>
            <a:lvl1pPr algn="r">
              <a:defRPr sz="2400">
                <a:solidFill>
                  <a:schemeClr val="tx1">
                    <a:tint val="75000"/>
                  </a:schemeClr>
                </a:solidFill>
              </a:defRPr>
            </a:lvl1pPr>
          </a:lstStyle>
          <a:p>
            <a:fld id="{ABBF00E5-FE97-4F0C-9773-7299A5E6E81B}" type="datetimeFigureOut">
              <a:rPr lang="ar-OM" smtClean="0"/>
              <a:t>28/02/1444</a:t>
            </a:fld>
            <a:endParaRPr lang="ar-OM"/>
          </a:p>
        </p:txBody>
      </p:sp>
      <p:sp>
        <p:nvSpPr>
          <p:cNvPr id="5" name="Footer Placeholder 4"/>
          <p:cNvSpPr>
            <a:spLocks noGrp="1"/>
          </p:cNvSpPr>
          <p:nvPr>
            <p:ph type="ftr" sz="quarter" idx="3"/>
          </p:nvPr>
        </p:nvSpPr>
        <p:spPr>
          <a:xfrm>
            <a:off x="6248400" y="12712701"/>
            <a:ext cx="5791200" cy="730250"/>
          </a:xfrm>
          <a:prstGeom prst="rect">
            <a:avLst/>
          </a:prstGeom>
        </p:spPr>
        <p:txBody>
          <a:bodyPr vert="horz" lIns="91440" tIns="45720" rIns="91440" bIns="45720" rtlCol="1" anchor="ctr"/>
          <a:lstStyle>
            <a:lvl1pPr algn="ctr">
              <a:defRPr sz="24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914400" y="12712701"/>
            <a:ext cx="4267200" cy="730250"/>
          </a:xfrm>
          <a:prstGeom prst="rect">
            <a:avLst/>
          </a:prstGeom>
        </p:spPr>
        <p:txBody>
          <a:bodyPr vert="horz" lIns="91440" tIns="45720" rIns="91440" bIns="45720" rtlCol="1" anchor="ctr"/>
          <a:lstStyle>
            <a:lvl1pPr algn="l">
              <a:defRPr sz="24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28800" rtl="1" eaLnBrk="1" latinLnBrk="0" hangingPunct="1">
        <a:spcBef>
          <a:spcPct val="0"/>
        </a:spcBef>
        <a:buNone/>
        <a:defRPr sz="8800" kern="1200">
          <a:solidFill>
            <a:schemeClr val="tx1"/>
          </a:solidFill>
          <a:latin typeface="+mj-lt"/>
          <a:ea typeface="+mj-ea"/>
          <a:cs typeface="+mj-cs"/>
        </a:defRPr>
      </a:lvl1pPr>
    </p:titleStyle>
    <p:bodyStyle>
      <a:lvl1pPr marL="685800" indent="-685800" algn="r" defTabSz="1828800" rtl="1"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1pPr>
      <a:lvl2pPr marL="1485900" indent="-571500" algn="r" defTabSz="1828800" rtl="1" eaLnBrk="1" latinLnBrk="0" hangingPunct="1">
        <a:spcBef>
          <a:spcPct val="20000"/>
        </a:spcBef>
        <a:buFont typeface="Arial" panose="020B0604020202020204" pitchFamily="34" charset="0"/>
        <a:buChar char="–"/>
        <a:defRPr sz="5600" kern="1200">
          <a:solidFill>
            <a:schemeClr val="tx1"/>
          </a:solidFill>
          <a:latin typeface="+mn-lt"/>
          <a:ea typeface="+mn-ea"/>
          <a:cs typeface="+mn-cs"/>
        </a:defRPr>
      </a:lvl2pPr>
      <a:lvl3pPr marL="2286000" indent="-457200" algn="r" defTabSz="1828800" rtl="1"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3pPr>
      <a:lvl4pPr marL="3200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4pPr>
      <a:lvl5pPr marL="41148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5pPr>
      <a:lvl6pPr marL="50292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6pPr>
      <a:lvl7pPr marL="59436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7pPr>
      <a:lvl8pPr marL="68580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8pPr>
      <a:lvl9pPr marL="7772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9pPr>
    </p:bodyStyle>
    <p:other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6" name="عنوان 3">
            <a:extLst>
              <a:ext uri="{FF2B5EF4-FFF2-40B4-BE49-F238E27FC236}">
                <a16:creationId xmlns:a16="http://schemas.microsoft.com/office/drawing/2014/main" id="{5B10E0E0-E1F8-48DD-98FB-6320789699B2}"/>
              </a:ext>
            </a:extLst>
          </p:cNvPr>
          <p:cNvSpPr txBox="1">
            <a:spLocks/>
          </p:cNvSpPr>
          <p:nvPr/>
        </p:nvSpPr>
        <p:spPr>
          <a:xfrm>
            <a:off x="1151112" y="1961456"/>
            <a:ext cx="15841760" cy="8712968"/>
          </a:xfrm>
          <a:prstGeom prst="rect">
            <a:avLst/>
          </a:prstGeom>
          <a:noFill/>
          <a:ln w="9525" cap="flat" cmpd="sng" algn="ctr">
            <a:noFill/>
            <a:prstDash val="solid"/>
          </a:ln>
        </p:spPr>
        <p:style>
          <a:lnRef idx="1">
            <a:schemeClr val="accent4"/>
          </a:lnRef>
          <a:fillRef idx="2">
            <a:schemeClr val="accent4"/>
          </a:fillRef>
          <a:effectRef idx="1">
            <a:schemeClr val="accent4"/>
          </a:effectRef>
          <a:fontRef idx="minor">
            <a:schemeClr val="dk1"/>
          </a:fontRef>
        </p:style>
        <p:txBody>
          <a:bodyPr>
            <a:normAutofit/>
          </a:bodyPr>
          <a:lstStyle>
            <a:lvl1pPr algn="ctr" defTabSz="1828800" rtl="1" eaLnBrk="1" latinLnBrk="0" hangingPunct="1">
              <a:spcBef>
                <a:spcPct val="0"/>
              </a:spcBef>
              <a:buNone/>
              <a:defRPr sz="88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lnSpc>
                <a:spcPct val="150000"/>
              </a:lnSpc>
            </a:pP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للبرنامج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يحلل ويصمم وحدات دراسية في المناهج الدراسية ويحدد أنشطتها.</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بنهاية هذه الوحدة التعليمية ستكون قادراً على : </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التعرف على  مفهوم تفريد التعليم وأهميته وبعض المفاهيم المرتبطة به وكيفية توظيفه في المواقف التعليمية التعلمية وتطبيق الأسس والمبادئ العلمية في تصميم الدروس الإلكترونية.</a:t>
            </a:r>
          </a:p>
          <a:p>
            <a:pPr algn="r">
              <a:lnSpc>
                <a:spcPct val="150000"/>
              </a:lnSpc>
            </a:pP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للوحدة التعليمية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تصميم وحدة دراسية في مادة التخصص بإحدى طرق التعليم المبرمج</a:t>
            </a:r>
          </a:p>
        </p:txBody>
      </p:sp>
      <p:pic>
        <p:nvPicPr>
          <p:cNvPr id="3" name="ملف صوتي 2">
            <a:hlinkClick r:id="" action="ppaction://media"/>
            <a:extLst>
              <a:ext uri="{FF2B5EF4-FFF2-40B4-BE49-F238E27FC236}">
                <a16:creationId xmlns:a16="http://schemas.microsoft.com/office/drawing/2014/main" id="{B24F0A5E-0D69-41C1-A9AD-2C876DBB8C5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7584738" y="13012738"/>
            <a:ext cx="487362" cy="487362"/>
          </a:xfrm>
          <a:prstGeom prst="rect">
            <a:avLst/>
          </a:prstGeom>
        </p:spPr>
      </p:pic>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18621"/>
    </mc:Choice>
    <mc:Fallback xmlns="">
      <p:transition spd="slow" advTm="186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1472D4F9-CFDC-4552-A526-334126FF7A5A}"/>
              </a:ext>
            </a:extLst>
          </p:cNvPr>
          <p:cNvSpPr txBox="1"/>
          <p:nvPr/>
        </p:nvSpPr>
        <p:spPr>
          <a:xfrm>
            <a:off x="5255568" y="881336"/>
            <a:ext cx="7920880" cy="1200329"/>
          </a:xfrm>
          <a:prstGeom prst="rect">
            <a:avLst/>
          </a:prstGeom>
          <a:noFill/>
        </p:spPr>
        <p:txBody>
          <a:bodyPr wrap="square">
            <a:spAutoFit/>
          </a:bodyPr>
          <a:lstStyle/>
          <a:p>
            <a:pPr algn="ctr" eaLnBrk="1" hangingPunct="1">
              <a:spcBef>
                <a:spcPct val="0"/>
              </a:spcBef>
              <a:buFontTx/>
              <a:buNone/>
            </a:pPr>
            <a:r>
              <a:rPr lang="ar-SA" altLang="ar-SA" sz="7200" b="1" dirty="0">
                <a:solidFill>
                  <a:schemeClr val="accent6">
                    <a:lumMod val="50000"/>
                  </a:schemeClr>
                </a:solidFill>
                <a:latin typeface="Arabic Typesetting" panose="03020402040406030203" pitchFamily="66" charset="-78"/>
                <a:cs typeface="Arabic Typesetting" panose="03020402040406030203" pitchFamily="66" charset="-78"/>
              </a:rPr>
              <a:t>التعليم المبرمج والحاسوب</a:t>
            </a:r>
            <a:r>
              <a:rPr lang="en-US" altLang="ar-SA" sz="7200" b="1" dirty="0">
                <a:solidFill>
                  <a:schemeClr val="accent6">
                    <a:lumMod val="50000"/>
                  </a:schemeClr>
                </a:solidFill>
                <a:latin typeface="Arabic Typesetting" panose="03020402040406030203" pitchFamily="66" charset="-78"/>
                <a:cs typeface="Arabic Typesetting" panose="03020402040406030203" pitchFamily="66" charset="-78"/>
              </a:rPr>
              <a:t> </a:t>
            </a:r>
          </a:p>
        </p:txBody>
      </p:sp>
      <p:sp>
        <p:nvSpPr>
          <p:cNvPr id="5" name="Rectangle 5">
            <a:extLst>
              <a:ext uri="{FF2B5EF4-FFF2-40B4-BE49-F238E27FC236}">
                <a16:creationId xmlns:a16="http://schemas.microsoft.com/office/drawing/2014/main" id="{AF596E22-6F28-4825-9286-CCC7A2D29053}"/>
              </a:ext>
            </a:extLst>
          </p:cNvPr>
          <p:cNvSpPr>
            <a:spLocks noChangeArrowheads="1"/>
          </p:cNvSpPr>
          <p:nvPr/>
        </p:nvSpPr>
        <p:spPr bwMode="auto">
          <a:xfrm>
            <a:off x="575048" y="1745432"/>
            <a:ext cx="17137904" cy="11387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tabLst>
                <a:tab pos="457200" algn="l"/>
              </a:tabLst>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tabLst>
                <a:tab pos="457200" algn="l"/>
              </a:tabLst>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tabLst>
                <a:tab pos="457200" algn="l"/>
              </a:tabLst>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ar-SA" altLang="ar-SA" sz="5400" b="1" dirty="0">
                <a:latin typeface="Arabic Typesetting" panose="03020402040406030203" pitchFamily="66" charset="-78"/>
                <a:cs typeface="Arabic Typesetting" panose="03020402040406030203" pitchFamily="66" charset="-78"/>
              </a:rPr>
              <a:t>هناك مجموعة من السمات التي يتصف بها الحاسوب والتي تسهل عملية تنفيذ البرامج التعليمية: </a:t>
            </a:r>
            <a:endParaRPr lang="en-US" altLang="ar-SA" sz="5400" b="1" dirty="0">
              <a:latin typeface="Arabic Typesetting" panose="03020402040406030203" pitchFamily="66" charset="-78"/>
              <a:cs typeface="Arabic Typesetting" panose="03020402040406030203" pitchFamily="66" charset="-78"/>
            </a:endParaRPr>
          </a:p>
          <a:p>
            <a:pPr marL="457200" indent="-457200" algn="just" eaLnBrk="1" hangingPunct="1">
              <a:spcBef>
                <a:spcPct val="0"/>
              </a:spcBef>
              <a:buSzPct val="105000"/>
              <a:buFont typeface="Arial" panose="020B0604020202020204" pitchFamily="34" charset="0"/>
              <a:buChar char="•"/>
            </a:pPr>
            <a:r>
              <a:rPr lang="ar-SA" altLang="ar-SA" sz="5400" dirty="0">
                <a:latin typeface="Arabic Typesetting" panose="03020402040406030203" pitchFamily="66" charset="-78"/>
                <a:cs typeface="Arabic Typesetting" panose="03020402040406030203" pitchFamily="66" charset="-78"/>
              </a:rPr>
              <a:t>إن سرعة الحاسب في تقديم المعلومات تمكن مصمم البرنامج التعليمي من تقديم التغذية الراجعة الفورية لكل متعلم على حدة.</a:t>
            </a:r>
            <a:endParaRPr lang="en-US" altLang="ar-SA" sz="5400" dirty="0">
              <a:latin typeface="Arabic Typesetting" panose="03020402040406030203" pitchFamily="66" charset="-78"/>
              <a:cs typeface="Arabic Typesetting" panose="03020402040406030203" pitchFamily="66" charset="-78"/>
            </a:endParaRPr>
          </a:p>
          <a:p>
            <a:pPr marL="457200" indent="-457200" algn="just" eaLnBrk="1" hangingPunct="1">
              <a:spcBef>
                <a:spcPct val="0"/>
              </a:spcBef>
              <a:buSzPct val="105000"/>
              <a:buFont typeface="Arial" panose="020B0604020202020204" pitchFamily="34" charset="0"/>
              <a:buChar char="•"/>
            </a:pPr>
            <a:r>
              <a:rPr lang="ar-SA" altLang="ar-SA" sz="5400" dirty="0">
                <a:latin typeface="Arabic Typesetting" panose="03020402040406030203" pitchFamily="66" charset="-78"/>
                <a:cs typeface="Arabic Typesetting" panose="03020402040406030203" pitchFamily="66" charset="-78"/>
              </a:rPr>
              <a:t>إن إمكانية برمجة الحاسوب ليستجيب استجابة معينة لإثارة معينة تمكن مصمم البرنامج التعليمي من تقديم التغذية الراجعة المناسبة لكل إطار من أطر البرنامج.</a:t>
            </a:r>
            <a:endParaRPr lang="en-US" altLang="ar-SA" sz="5400" dirty="0">
              <a:latin typeface="Arabic Typesetting" panose="03020402040406030203" pitchFamily="66" charset="-78"/>
              <a:cs typeface="Arabic Typesetting" panose="03020402040406030203" pitchFamily="66" charset="-78"/>
            </a:endParaRPr>
          </a:p>
          <a:p>
            <a:pPr marL="457200" indent="-457200" algn="just" eaLnBrk="1" hangingPunct="1">
              <a:spcBef>
                <a:spcPct val="0"/>
              </a:spcBef>
              <a:buSzPct val="105000"/>
              <a:buFont typeface="Arial" panose="020B0604020202020204" pitchFamily="34" charset="0"/>
              <a:buChar char="•"/>
            </a:pPr>
            <a:r>
              <a:rPr lang="ar-SA" altLang="ar-SA" sz="5400" dirty="0">
                <a:latin typeface="Arabic Typesetting" panose="03020402040406030203" pitchFamily="66" charset="-78"/>
                <a:cs typeface="Arabic Typesetting" panose="03020402040406030203" pitchFamily="66" charset="-78"/>
              </a:rPr>
              <a:t>إن إمكانية التحكم بالوقت تترك الفرصة أمام مصمم البرنامج ليخطط الطريقة التي يرغب بإتباعها لكي يتفاعل الطالب مع الحاسوب الآلي في وقت معين, وضمن سرعته وإمكاناته الخاصة.</a:t>
            </a:r>
            <a:endParaRPr lang="en-US" altLang="ar-SA" sz="5400" dirty="0">
              <a:latin typeface="Arabic Typesetting" panose="03020402040406030203" pitchFamily="66" charset="-78"/>
              <a:cs typeface="Arabic Typesetting" panose="03020402040406030203" pitchFamily="66" charset="-78"/>
            </a:endParaRPr>
          </a:p>
          <a:p>
            <a:pPr marL="457200" indent="-457200" algn="just" eaLnBrk="1" hangingPunct="1">
              <a:spcBef>
                <a:spcPct val="0"/>
              </a:spcBef>
              <a:buSzPct val="105000"/>
              <a:buFont typeface="Arial" panose="020B0604020202020204" pitchFamily="34" charset="0"/>
              <a:buChar char="•"/>
            </a:pPr>
            <a:r>
              <a:rPr lang="ar-SA" altLang="ar-SA" sz="5400" dirty="0">
                <a:latin typeface="Arabic Typesetting" panose="03020402040406030203" pitchFamily="66" charset="-78"/>
                <a:cs typeface="Arabic Typesetting" panose="03020402040406030203" pitchFamily="66" charset="-78"/>
              </a:rPr>
              <a:t>إن قدرة ذاكرة الحاسوب على تخزين المعلومات, وسهولة استدعائها, في أي وقت تمكن المصمم من تخزين عدداً كبيراً من الأطر وبخطوات متسلسلة </a:t>
            </a:r>
            <a:endParaRPr lang="en-US" altLang="ar-SA" sz="5400" dirty="0">
              <a:latin typeface="Arabic Typesetting" panose="03020402040406030203" pitchFamily="66" charset="-78"/>
              <a:cs typeface="Arabic Typesetting" panose="03020402040406030203" pitchFamily="66" charset="-78"/>
            </a:endParaRPr>
          </a:p>
          <a:p>
            <a:pPr marL="457200" indent="-457200" algn="just" eaLnBrk="1" hangingPunct="1">
              <a:spcBef>
                <a:spcPct val="0"/>
              </a:spcBef>
              <a:buSzPct val="105000"/>
              <a:buFont typeface="Arial" panose="020B0604020202020204" pitchFamily="34" charset="0"/>
              <a:buChar char="•"/>
            </a:pPr>
            <a:r>
              <a:rPr lang="ar-SA" altLang="ar-SA" sz="5400" dirty="0">
                <a:latin typeface="Arabic Typesetting" panose="03020402040406030203" pitchFamily="66" charset="-78"/>
                <a:cs typeface="Arabic Typesetting" panose="03020402040406030203" pitchFamily="66" charset="-78"/>
              </a:rPr>
              <a:t>يمكن برمجة الحاسوب لمحاورة الطالب وتقبل الاستجابات المختلفة منه ومن ثم تحكيم الإجابات وإعطاء التغذية الراجعة المناسبة.      </a:t>
            </a:r>
            <a:endParaRPr lang="en-US" altLang="ar-SA" sz="5400" dirty="0">
              <a:latin typeface="Arabic Typesetting" panose="03020402040406030203" pitchFamily="66" charset="-78"/>
              <a:cs typeface="Arabic Typesetting" panose="03020402040406030203" pitchFamily="66" charset="-78"/>
            </a:endParaRPr>
          </a:p>
          <a:p>
            <a:pPr marL="457200" indent="-457200" algn="just" eaLnBrk="1" hangingPunct="1">
              <a:spcBef>
                <a:spcPct val="0"/>
              </a:spcBef>
              <a:buSzPct val="105000"/>
              <a:buFont typeface="Arial" panose="020B0604020202020204" pitchFamily="34" charset="0"/>
              <a:buChar char="•"/>
            </a:pPr>
            <a:r>
              <a:rPr lang="ar-SA" altLang="ar-SA" sz="5400" dirty="0">
                <a:latin typeface="Arabic Typesetting" panose="03020402040406030203" pitchFamily="66" charset="-78"/>
                <a:cs typeface="Arabic Typesetting" panose="03020402040406030203" pitchFamily="66" charset="-78"/>
              </a:rPr>
              <a:t>يمكن أن يستفيد المصمم من صبر الحاسوب الذي لا ينفذ والذي يمكن المتعلم من التعلم بسرعته الخاصة بهدوء وراحة تامين.</a:t>
            </a:r>
            <a:endParaRPr lang="en-US" altLang="ar-SA" sz="5400" dirty="0">
              <a:latin typeface="Arabic Typesetting" panose="03020402040406030203" pitchFamily="66" charset="-78"/>
              <a:cs typeface="Arabic Typesetting" panose="03020402040406030203" pitchFamily="66" charset="-78"/>
            </a:endParaRPr>
          </a:p>
          <a:p>
            <a:pPr rtl="0">
              <a:spcBef>
                <a:spcPct val="0"/>
              </a:spcBef>
              <a:buFontTx/>
              <a:buNone/>
            </a:pPr>
            <a:endParaRPr lang="en-US" altLang="ar-SA" dirty="0"/>
          </a:p>
        </p:txBody>
      </p:sp>
    </p:spTree>
    <p:extLst>
      <p:ext uri="{BB962C8B-B14F-4D97-AF65-F5344CB8AC3E}">
        <p14:creationId xmlns:p14="http://schemas.microsoft.com/office/powerpoint/2010/main" val="1036798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50CE5049-2742-46FB-A304-F99431F49280}"/>
              </a:ext>
            </a:extLst>
          </p:cNvPr>
          <p:cNvSpPr txBox="1"/>
          <p:nvPr/>
        </p:nvSpPr>
        <p:spPr>
          <a:xfrm>
            <a:off x="719064" y="648608"/>
            <a:ext cx="17209912" cy="12418784"/>
          </a:xfrm>
          <a:prstGeom prst="rect">
            <a:avLst/>
          </a:prstGeom>
          <a:noFill/>
        </p:spPr>
        <p:txBody>
          <a:bodyPr wrap="square">
            <a:spAutoFit/>
          </a:bodyPr>
          <a:lstStyle/>
          <a:p>
            <a:pPr>
              <a:spcBef>
                <a:spcPct val="0"/>
              </a:spcBef>
            </a:pPr>
            <a:r>
              <a:rPr lang="ar-SA" altLang="ar-SA" sz="7200" b="1" dirty="0">
                <a:solidFill>
                  <a:schemeClr val="accent6">
                    <a:lumMod val="50000"/>
                  </a:schemeClr>
                </a:solidFill>
                <a:latin typeface="Arabic Typesetting" panose="03020402040406030203" pitchFamily="66" charset="-78"/>
                <a:cs typeface="Arabic Typesetting" panose="03020402040406030203" pitchFamily="66" charset="-78"/>
              </a:rPr>
              <a:t>بعض من مناحي القوة في التعليم المبرمج:</a:t>
            </a:r>
            <a:endParaRPr lang="en-US" altLang="ar-SA" sz="7200" b="1" dirty="0">
              <a:solidFill>
                <a:schemeClr val="accent6">
                  <a:lumMod val="50000"/>
                </a:schemeClr>
              </a:solidFill>
              <a:latin typeface="Arabic Typesetting" panose="03020402040406030203" pitchFamily="66" charset="-78"/>
              <a:cs typeface="Arabic Typesetting" panose="03020402040406030203" pitchFamily="66" charset="-78"/>
            </a:endParaRPr>
          </a:p>
          <a:p>
            <a:pPr algn="just" eaLnBrk="1" hangingPunct="1">
              <a:lnSpc>
                <a:spcPct val="150000"/>
              </a:lnSpc>
              <a:spcBef>
                <a:spcPct val="0"/>
              </a:spcBef>
              <a:buFontTx/>
              <a:buNone/>
            </a:pPr>
            <a:r>
              <a:rPr lang="ar-OM" altLang="ar-SA" sz="4000" dirty="0"/>
              <a:t>1</a:t>
            </a:r>
            <a:r>
              <a:rPr lang="ar-SA" altLang="ar-SA" sz="4000" dirty="0"/>
              <a:t>ـ </a:t>
            </a:r>
            <a:r>
              <a:rPr lang="ar-SA" altLang="ar-SA" sz="5400" dirty="0">
                <a:latin typeface="Arabic Typesetting" panose="03020402040406030203" pitchFamily="66" charset="-78"/>
                <a:cs typeface="Arabic Typesetting" panose="03020402040406030203" pitchFamily="66" charset="-78"/>
              </a:rPr>
              <a:t>العناية الفائقة في تحديد الأهداف ووضعها وتباين الأهداف والمعايير السلوكية لمستويات الأداء.</a:t>
            </a:r>
            <a:endParaRPr lang="en-US" altLang="ar-SA" sz="5400" dirty="0">
              <a:latin typeface="Arabic Typesetting" panose="03020402040406030203" pitchFamily="66" charset="-78"/>
              <a:cs typeface="Arabic Typesetting" panose="03020402040406030203" pitchFamily="66" charset="-78"/>
            </a:endParaRPr>
          </a:p>
          <a:p>
            <a:pPr algn="just" eaLnBrk="1" hangingPunct="1">
              <a:lnSpc>
                <a:spcPct val="150000"/>
              </a:lnSpc>
              <a:spcBef>
                <a:spcPct val="0"/>
              </a:spcBef>
              <a:buFontTx/>
              <a:buNone/>
            </a:pPr>
            <a:r>
              <a:rPr lang="ar-OM" altLang="ar-SA" sz="5400" dirty="0">
                <a:latin typeface="Arabic Typesetting" panose="03020402040406030203" pitchFamily="66" charset="-78"/>
                <a:cs typeface="Arabic Typesetting" panose="03020402040406030203" pitchFamily="66" charset="-78"/>
              </a:rPr>
              <a:t>2</a:t>
            </a:r>
            <a:r>
              <a:rPr lang="ar-SA" altLang="ar-SA" sz="5400" dirty="0">
                <a:latin typeface="Arabic Typesetting" panose="03020402040406030203" pitchFamily="66" charset="-78"/>
                <a:cs typeface="Arabic Typesetting" panose="03020402040406030203" pitchFamily="66" charset="-78"/>
              </a:rPr>
              <a:t>ـ تقسيم الموقف التعليمي إلى خطوات قصيرة يؤدي إلى زيادة فرص النجاح وتقليل فرص الفشل للمتعلمين.</a:t>
            </a:r>
            <a:endParaRPr lang="en-US" altLang="ar-SA" sz="5400" dirty="0">
              <a:latin typeface="Arabic Typesetting" panose="03020402040406030203" pitchFamily="66" charset="-78"/>
              <a:cs typeface="Arabic Typesetting" panose="03020402040406030203" pitchFamily="66" charset="-78"/>
            </a:endParaRPr>
          </a:p>
          <a:p>
            <a:pPr algn="just" eaLnBrk="1" hangingPunct="1">
              <a:lnSpc>
                <a:spcPct val="150000"/>
              </a:lnSpc>
              <a:spcBef>
                <a:spcPct val="0"/>
              </a:spcBef>
              <a:buFontTx/>
              <a:buNone/>
            </a:pPr>
            <a:r>
              <a:rPr lang="ar-OM" altLang="ar-SA" sz="5400" dirty="0">
                <a:latin typeface="Arabic Typesetting" panose="03020402040406030203" pitchFamily="66" charset="-78"/>
                <a:cs typeface="Arabic Typesetting" panose="03020402040406030203" pitchFamily="66" charset="-78"/>
              </a:rPr>
              <a:t>3</a:t>
            </a:r>
            <a:r>
              <a:rPr lang="ar-SA" altLang="ar-SA" sz="5400" dirty="0">
                <a:latin typeface="Arabic Typesetting" panose="03020402040406030203" pitchFamily="66" charset="-78"/>
                <a:cs typeface="Arabic Typesetting" panose="03020402040406030203" pitchFamily="66" charset="-78"/>
              </a:rPr>
              <a:t>ـ يؤدي حصول المتعلم على نتيجة استجابته بشكل فوري إلى تأكيد الاستجابة الصحيحة مما يساعد على تحقيق التعلم.</a:t>
            </a:r>
            <a:endParaRPr lang="en-US" altLang="ar-SA" sz="5400" dirty="0">
              <a:latin typeface="Arabic Typesetting" panose="03020402040406030203" pitchFamily="66" charset="-78"/>
              <a:cs typeface="Arabic Typesetting" panose="03020402040406030203" pitchFamily="66" charset="-78"/>
            </a:endParaRPr>
          </a:p>
          <a:p>
            <a:pPr algn="just" eaLnBrk="1" hangingPunct="1">
              <a:lnSpc>
                <a:spcPct val="150000"/>
              </a:lnSpc>
              <a:spcBef>
                <a:spcPct val="0"/>
              </a:spcBef>
              <a:buFontTx/>
              <a:buNone/>
            </a:pPr>
            <a:r>
              <a:rPr lang="ar-OM" altLang="ar-SA" sz="5400" dirty="0">
                <a:latin typeface="Arabic Typesetting" panose="03020402040406030203" pitchFamily="66" charset="-78"/>
                <a:cs typeface="Arabic Typesetting" panose="03020402040406030203" pitchFamily="66" charset="-78"/>
              </a:rPr>
              <a:t>4</a:t>
            </a:r>
            <a:r>
              <a:rPr lang="ar-SA" altLang="ar-SA" sz="5400" dirty="0">
                <a:latin typeface="Arabic Typesetting" panose="03020402040406030203" pitchFamily="66" charset="-78"/>
                <a:cs typeface="Arabic Typesetting" panose="03020402040406030203" pitchFamily="66" charset="-78"/>
              </a:rPr>
              <a:t>ـ يتيح الفرصة للمتعلم كي يسير في تعلمه حسب سرعته الخاصة ووفقاً لما تمليه عليه ميوله واستعداداته وتبعاً لذلك فلا يقارن تحصيل طالب بزملائه في الفصل وإنما يقارن تحصيل الطالب بذاته وعليه فإن التعليم المبرمج يعمل على تحرير المتعلم من مشكلات المنافسة ويضعه في مواقف تعليمية يسير فيها المتعلم بسرعة تتناسب وقدراته الشخصية.</a:t>
            </a:r>
            <a:endParaRPr lang="en-US" altLang="ar-SA" sz="5400" dirty="0">
              <a:latin typeface="Arabic Typesetting" panose="03020402040406030203" pitchFamily="66" charset="-78"/>
              <a:cs typeface="Arabic Typesetting" panose="03020402040406030203" pitchFamily="66" charset="-78"/>
            </a:endParaRPr>
          </a:p>
          <a:p>
            <a:pPr algn="just" eaLnBrk="1" hangingPunct="1">
              <a:lnSpc>
                <a:spcPct val="150000"/>
              </a:lnSpc>
              <a:spcBef>
                <a:spcPct val="0"/>
              </a:spcBef>
              <a:buFontTx/>
              <a:buNone/>
            </a:pPr>
            <a:r>
              <a:rPr lang="ar-OM" altLang="ar-SA" sz="5400" dirty="0">
                <a:latin typeface="Arabic Typesetting" panose="03020402040406030203" pitchFamily="66" charset="-78"/>
                <a:cs typeface="Arabic Typesetting" panose="03020402040406030203" pitchFamily="66" charset="-78"/>
              </a:rPr>
              <a:t>5</a:t>
            </a:r>
            <a:r>
              <a:rPr lang="ar-SA" altLang="ar-SA" sz="5400" dirty="0">
                <a:latin typeface="Arabic Typesetting" panose="03020402040406030203" pitchFamily="66" charset="-78"/>
                <a:cs typeface="Arabic Typesetting" panose="03020402040406030203" pitchFamily="66" charset="-78"/>
              </a:rPr>
              <a:t>ـ في سير البرنامج التعليمي وفق خطوات منطقية متتابعة مساهمة في تكوين عادات التفكير المنطقي لدى المتعلم.</a:t>
            </a:r>
            <a:endParaRPr lang="en-US" altLang="ar-SA" sz="5400" dirty="0">
              <a:latin typeface="Arabic Typesetting" panose="03020402040406030203" pitchFamily="66" charset="-78"/>
              <a:cs typeface="Arabic Typesetting" panose="03020402040406030203" pitchFamily="66" charset="-78"/>
            </a:endParaRPr>
          </a:p>
          <a:p>
            <a:pPr algn="just" eaLnBrk="1" hangingPunct="1">
              <a:lnSpc>
                <a:spcPct val="150000"/>
              </a:lnSpc>
              <a:spcBef>
                <a:spcPct val="0"/>
              </a:spcBef>
              <a:buFontTx/>
              <a:buNone/>
            </a:pPr>
            <a:r>
              <a:rPr lang="ar-OM" altLang="ar-SA" sz="5400" dirty="0">
                <a:latin typeface="Arabic Typesetting" panose="03020402040406030203" pitchFamily="66" charset="-78"/>
                <a:cs typeface="Arabic Typesetting" panose="03020402040406030203" pitchFamily="66" charset="-78"/>
              </a:rPr>
              <a:t>6</a:t>
            </a:r>
            <a:r>
              <a:rPr lang="ar-SA" altLang="ar-SA" sz="5400" dirty="0">
                <a:latin typeface="Arabic Typesetting" panose="03020402040406030203" pitchFamily="66" charset="-78"/>
                <a:cs typeface="Arabic Typesetting" panose="03020402040406030203" pitchFamily="66" charset="-78"/>
              </a:rPr>
              <a:t>ـ إن مرور البرنامج في خطوات كثيرة من التجريب والتعديل يضمن إلى حد كبير إخراج البرنامج في الصورة التي تحقق أكبر قدر من التعليم ويؤدي إلى تحقيق الاستفادة الكاملة من وقت الطالب.</a:t>
            </a:r>
            <a:endParaRPr lang="ar-SA" altLang="ar-SA"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747281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52155E21-5277-4C4B-BFFE-F563F572ADF4}"/>
              </a:ext>
            </a:extLst>
          </p:cNvPr>
          <p:cNvSpPr>
            <a:spLocks noChangeArrowheads="1"/>
          </p:cNvSpPr>
          <p:nvPr/>
        </p:nvSpPr>
        <p:spPr bwMode="auto">
          <a:xfrm>
            <a:off x="863080" y="1333412"/>
            <a:ext cx="17065896" cy="11049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tabLst>
                <a:tab pos="457200" algn="l"/>
              </a:tabLst>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tabLst>
                <a:tab pos="457200" algn="l"/>
              </a:tabLst>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tabLst>
                <a:tab pos="457200" algn="l"/>
              </a:tabLst>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ar-SA" altLang="ar-SA" sz="8000" b="1" dirty="0">
                <a:solidFill>
                  <a:schemeClr val="accent6">
                    <a:lumMod val="50000"/>
                  </a:schemeClr>
                </a:solidFill>
                <a:latin typeface="Arabic Typesetting" panose="03020402040406030203" pitchFamily="66" charset="-78"/>
                <a:cs typeface="Arabic Typesetting" panose="03020402040406030203" pitchFamily="66" charset="-78"/>
              </a:rPr>
              <a:t>بعض من مناحي الضعف في التعليم المبرمج:</a:t>
            </a:r>
            <a:endParaRPr lang="en-US" altLang="ar-SA" sz="8000" b="1" dirty="0">
              <a:solidFill>
                <a:schemeClr val="accent6">
                  <a:lumMod val="50000"/>
                </a:schemeClr>
              </a:solidFill>
              <a:latin typeface="Arabic Typesetting" panose="03020402040406030203" pitchFamily="66" charset="-78"/>
              <a:cs typeface="Arabic Typesetting" panose="03020402040406030203" pitchFamily="66" charset="-78"/>
            </a:endParaRPr>
          </a:p>
          <a:p>
            <a:pPr marL="342900" indent="-342900" algn="just">
              <a:spcBef>
                <a:spcPct val="0"/>
              </a:spcBef>
              <a:buSzPct val="105000"/>
              <a:buFont typeface="+mj-lt"/>
              <a:buAutoNum type="arabicPeriod"/>
            </a:pPr>
            <a:r>
              <a:rPr lang="ar-SA" altLang="ar-SA" sz="6000" dirty="0">
                <a:latin typeface="Arabic Typesetting" panose="03020402040406030203" pitchFamily="66" charset="-78"/>
                <a:cs typeface="Arabic Typesetting" panose="03020402040406030203" pitchFamily="66" charset="-78"/>
              </a:rPr>
              <a:t>يقدم البرنامج المعلومات للمتعلم بطريقة مجزأة لا تمكنه من أن يكون فهماً متكاملاً للمادة التعليمية.</a:t>
            </a:r>
            <a:endParaRPr lang="en-US" altLang="ar-SA" sz="6000" dirty="0">
              <a:latin typeface="Arabic Typesetting" panose="03020402040406030203" pitchFamily="66" charset="-78"/>
              <a:cs typeface="Arabic Typesetting" panose="03020402040406030203" pitchFamily="66" charset="-78"/>
            </a:endParaRPr>
          </a:p>
          <a:p>
            <a:pPr marL="342900" indent="-342900" algn="just">
              <a:spcBef>
                <a:spcPct val="0"/>
              </a:spcBef>
              <a:buSzPct val="105000"/>
              <a:buFont typeface="+mj-lt"/>
              <a:buAutoNum type="arabicPeriod"/>
            </a:pPr>
            <a:r>
              <a:rPr lang="ar-SA" altLang="ar-SA" sz="6000" dirty="0">
                <a:latin typeface="Arabic Typesetting" panose="03020402040406030203" pitchFamily="66" charset="-78"/>
                <a:cs typeface="Arabic Typesetting" panose="03020402040406030203" pitchFamily="66" charset="-78"/>
              </a:rPr>
              <a:t>يبعد المتعلم عن تنمية القدرات البحثية ومهارات البحث العلمي عامة، وذلك لما يتطلبه من استجابة معينة وهي الاستجابة الصحيحة الموجودة في البرنامج والتي ينبغي له أن يتعلمها.</a:t>
            </a:r>
            <a:endParaRPr lang="en-US" altLang="ar-SA" sz="6000" dirty="0">
              <a:latin typeface="Arabic Typesetting" panose="03020402040406030203" pitchFamily="66" charset="-78"/>
              <a:cs typeface="Arabic Typesetting" panose="03020402040406030203" pitchFamily="66" charset="-78"/>
            </a:endParaRPr>
          </a:p>
          <a:p>
            <a:pPr marL="342900" indent="-342900" algn="just">
              <a:spcBef>
                <a:spcPct val="0"/>
              </a:spcBef>
              <a:buSzPct val="105000"/>
              <a:buFont typeface="+mj-lt"/>
              <a:buAutoNum type="arabicPeriod"/>
            </a:pPr>
            <a:r>
              <a:rPr lang="ar-SA" altLang="ar-SA" sz="6000" dirty="0">
                <a:latin typeface="Arabic Typesetting" panose="03020402040406030203" pitchFamily="66" charset="-78"/>
                <a:cs typeface="Arabic Typesetting" panose="03020402040406030203" pitchFamily="66" charset="-78"/>
              </a:rPr>
              <a:t>يحد التعليم المبرمج من قدرة المتعلم على الإبداع والابتكار، لأنه يقيده باستجابة معينة وهي الاستجابة الصحيحة الموجودة في البرنامج.</a:t>
            </a:r>
            <a:endParaRPr lang="en-US" altLang="ar-SA" sz="6000" dirty="0">
              <a:latin typeface="Arabic Typesetting" panose="03020402040406030203" pitchFamily="66" charset="-78"/>
              <a:cs typeface="Arabic Typesetting" panose="03020402040406030203" pitchFamily="66" charset="-78"/>
            </a:endParaRPr>
          </a:p>
          <a:p>
            <a:pPr marL="342900" indent="-342900" algn="just">
              <a:spcBef>
                <a:spcPct val="0"/>
              </a:spcBef>
              <a:buSzPct val="105000"/>
              <a:buFont typeface="+mj-lt"/>
              <a:buAutoNum type="arabicPeriod"/>
            </a:pPr>
            <a:r>
              <a:rPr lang="ar-SA" altLang="ar-SA" sz="6000" dirty="0">
                <a:latin typeface="Arabic Typesetting" panose="03020402040406030203" pitchFamily="66" charset="-78"/>
                <a:cs typeface="Arabic Typesetting" panose="03020402040406030203" pitchFamily="66" charset="-78"/>
              </a:rPr>
              <a:t>هناك من يشك في قدرة البرامج التعليمية علي تحقيق أغراض تربوية تتطلب عمليات عقلية عليا.</a:t>
            </a:r>
            <a:endParaRPr lang="en-US" altLang="ar-SA" sz="6000" dirty="0">
              <a:latin typeface="Arabic Typesetting" panose="03020402040406030203" pitchFamily="66" charset="-78"/>
              <a:cs typeface="Arabic Typesetting" panose="03020402040406030203" pitchFamily="66" charset="-78"/>
            </a:endParaRPr>
          </a:p>
          <a:p>
            <a:pPr marL="342900" indent="-342900" algn="just">
              <a:spcBef>
                <a:spcPct val="0"/>
              </a:spcBef>
              <a:buSzPct val="105000"/>
              <a:buFont typeface="+mj-lt"/>
              <a:buAutoNum type="arabicPeriod"/>
            </a:pPr>
            <a:r>
              <a:rPr lang="ar-SA" altLang="ar-SA" sz="6000" dirty="0">
                <a:latin typeface="Arabic Typesetting" panose="03020402040406030203" pitchFamily="66" charset="-78"/>
                <a:cs typeface="Arabic Typesetting" panose="03020402040406030203" pitchFamily="66" charset="-78"/>
              </a:rPr>
              <a:t>تفترض البرامج الثقة بالمتعلم ولكن هذه الثقة قد لا تكون موجودة عند الجميع خاصة في البرامج المكتوبة ضمن كتيبات، حيث أنه يسهل جداً على المتعلم أن ينظر إليها متى أراد.</a:t>
            </a:r>
            <a:endParaRPr lang="en-US" altLang="ar-SA" sz="6000" dirty="0">
              <a:latin typeface="Arabic Typesetting" panose="03020402040406030203" pitchFamily="66" charset="-78"/>
              <a:cs typeface="Arabic Typesetting" panose="03020402040406030203" pitchFamily="66" charset="-78"/>
            </a:endParaRPr>
          </a:p>
          <a:p>
            <a:pPr marL="342900" indent="-342900" algn="just">
              <a:spcBef>
                <a:spcPct val="0"/>
              </a:spcBef>
              <a:buSzPct val="105000"/>
              <a:buFont typeface="+mj-lt"/>
              <a:buAutoNum type="arabicPeriod"/>
            </a:pPr>
            <a:r>
              <a:rPr lang="ar-SA" altLang="ar-SA" sz="6000" dirty="0">
                <a:latin typeface="Arabic Typesetting" panose="03020402040406030203" pitchFamily="66" charset="-78"/>
                <a:cs typeface="Arabic Typesetting" panose="03020402040406030203" pitchFamily="66" charset="-78"/>
              </a:rPr>
              <a:t>هناك من يرى في التعليم المبرمج أكثر ملائمة لتحقيق الأهداف المعرفية والحركية وأقل ملائمة في تحقيق الأهداف العاطفية، لأن البرامج لا تفسح المجال لإبداء العواطف والأحاسيس والانفعالات.</a:t>
            </a:r>
            <a:endParaRPr lang="en-US" altLang="ar-SA" sz="6000" dirty="0">
              <a:latin typeface="Arabic Typesetting" panose="03020402040406030203" pitchFamily="66" charset="-78"/>
              <a:cs typeface="Arabic Typesetting" panose="03020402040406030203" pitchFamily="66" charset="-78"/>
            </a:endParaRPr>
          </a:p>
          <a:p>
            <a:pPr rtl="0">
              <a:spcBef>
                <a:spcPct val="0"/>
              </a:spcBef>
              <a:buFontTx/>
              <a:buNone/>
            </a:pPr>
            <a:endParaRPr lang="en-US" altLang="ar-SA" dirty="0"/>
          </a:p>
        </p:txBody>
      </p:sp>
    </p:spTree>
    <p:extLst>
      <p:ext uri="{BB962C8B-B14F-4D97-AF65-F5344CB8AC3E}">
        <p14:creationId xmlns:p14="http://schemas.microsoft.com/office/powerpoint/2010/main" val="2976723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663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94F6D23A-7910-4D12-BA56-F5DCA55CEB16}"/>
              </a:ext>
            </a:extLst>
          </p:cNvPr>
          <p:cNvSpPr>
            <a:spLocks noChangeArrowheads="1"/>
          </p:cNvSpPr>
          <p:nvPr/>
        </p:nvSpPr>
        <p:spPr bwMode="auto">
          <a:xfrm>
            <a:off x="791072" y="1833990"/>
            <a:ext cx="15913768" cy="8956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tabLst>
                <a:tab pos="457200" algn="l"/>
              </a:tabLst>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tabLst>
                <a:tab pos="457200" algn="l"/>
              </a:tabLst>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tabLst>
                <a:tab pos="457200" algn="l"/>
              </a:tabLst>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ar-SA" altLang="ar-SA" sz="9600" b="1" dirty="0">
                <a:solidFill>
                  <a:schemeClr val="accent6">
                    <a:lumMod val="50000"/>
                  </a:schemeClr>
                </a:solidFill>
                <a:latin typeface="Arabic Typesetting" panose="03020402040406030203" pitchFamily="66" charset="-78"/>
                <a:cs typeface="Arabic Typesetting" panose="03020402040406030203" pitchFamily="66" charset="-78"/>
              </a:rPr>
              <a:t>تصميم البرنامج التعليمي</a:t>
            </a:r>
            <a:endParaRPr lang="en-US" altLang="ar-SA" sz="9600" b="1" dirty="0">
              <a:solidFill>
                <a:schemeClr val="accent6">
                  <a:lumMod val="50000"/>
                </a:schemeClr>
              </a:solidFill>
              <a:latin typeface="Arabic Typesetting" panose="03020402040406030203" pitchFamily="66" charset="-78"/>
              <a:cs typeface="Arabic Typesetting" panose="03020402040406030203" pitchFamily="66" charset="-78"/>
            </a:endParaRPr>
          </a:p>
          <a:p>
            <a:pPr algn="justLow" eaLnBrk="1" hangingPunct="1">
              <a:lnSpc>
                <a:spcPct val="150000"/>
              </a:lnSpc>
              <a:spcBef>
                <a:spcPct val="0"/>
              </a:spcBef>
              <a:buFontTx/>
              <a:buNone/>
            </a:pPr>
            <a:r>
              <a:rPr lang="ar-SA" altLang="ar-SA" sz="8000" b="1" dirty="0">
                <a:latin typeface="Arabic Typesetting" panose="03020402040406030203" pitchFamily="66" charset="-78"/>
                <a:cs typeface="Arabic Typesetting" panose="03020402040406030203" pitchFamily="66" charset="-78"/>
              </a:rPr>
              <a:t>تمر عملية إعداد البرنامج التعليمي ضمن مراحل ثلاث متتالية هي.</a:t>
            </a:r>
            <a:endParaRPr lang="en-US" altLang="ar-SA" sz="8000" b="1" dirty="0">
              <a:latin typeface="Arabic Typesetting" panose="03020402040406030203" pitchFamily="66" charset="-78"/>
              <a:cs typeface="Arabic Typesetting" panose="03020402040406030203" pitchFamily="66" charset="-78"/>
            </a:endParaRPr>
          </a:p>
          <a:p>
            <a:pPr marL="571500" indent="-571500" algn="justLow" eaLnBrk="1" hangingPunct="1">
              <a:lnSpc>
                <a:spcPct val="150000"/>
              </a:lnSpc>
              <a:spcBef>
                <a:spcPct val="0"/>
              </a:spcBef>
              <a:buFont typeface="Wingdings" panose="05000000000000000000" pitchFamily="2" charset="2"/>
              <a:buChar char="v"/>
            </a:pPr>
            <a:r>
              <a:rPr lang="ar-SA" altLang="ar-SA" sz="8000" dirty="0">
                <a:latin typeface="Arabic Typesetting" panose="03020402040406030203" pitchFamily="66" charset="-78"/>
                <a:cs typeface="Arabic Typesetting" panose="03020402040406030203" pitchFamily="66" charset="-78"/>
              </a:rPr>
              <a:t>مرحلة التحضير للبرنامج</a:t>
            </a:r>
            <a:endParaRPr lang="en-US" altLang="ar-SA" sz="8000" dirty="0">
              <a:latin typeface="Arabic Typesetting" panose="03020402040406030203" pitchFamily="66" charset="-78"/>
              <a:cs typeface="Arabic Typesetting" panose="03020402040406030203" pitchFamily="66" charset="-78"/>
            </a:endParaRPr>
          </a:p>
          <a:p>
            <a:pPr marL="571500" indent="-571500" algn="justLow" eaLnBrk="1" hangingPunct="1">
              <a:lnSpc>
                <a:spcPct val="150000"/>
              </a:lnSpc>
              <a:spcBef>
                <a:spcPct val="0"/>
              </a:spcBef>
              <a:buFont typeface="Wingdings" panose="05000000000000000000" pitchFamily="2" charset="2"/>
              <a:buChar char="v"/>
            </a:pPr>
            <a:r>
              <a:rPr lang="ar-SA" altLang="ar-SA" sz="8000" dirty="0">
                <a:latin typeface="Arabic Typesetting" panose="03020402040406030203" pitchFamily="66" charset="-78"/>
                <a:cs typeface="Arabic Typesetting" panose="03020402040406030203" pitchFamily="66" charset="-78"/>
              </a:rPr>
              <a:t>مرحلة كتابة البرنامج</a:t>
            </a:r>
            <a:endParaRPr lang="en-US" altLang="ar-SA" sz="8000" dirty="0">
              <a:latin typeface="Arabic Typesetting" panose="03020402040406030203" pitchFamily="66" charset="-78"/>
              <a:cs typeface="Arabic Typesetting" panose="03020402040406030203" pitchFamily="66" charset="-78"/>
            </a:endParaRPr>
          </a:p>
          <a:p>
            <a:pPr marL="571500" indent="-571500" algn="justLow" eaLnBrk="1" hangingPunct="1">
              <a:lnSpc>
                <a:spcPct val="150000"/>
              </a:lnSpc>
              <a:spcBef>
                <a:spcPct val="0"/>
              </a:spcBef>
              <a:buFont typeface="Wingdings" panose="05000000000000000000" pitchFamily="2" charset="2"/>
              <a:buChar char="v"/>
            </a:pPr>
            <a:r>
              <a:rPr lang="ar-SA" altLang="ar-SA" sz="8000" dirty="0">
                <a:latin typeface="Arabic Typesetting" panose="03020402040406030203" pitchFamily="66" charset="-78"/>
                <a:cs typeface="Arabic Typesetting" panose="03020402040406030203" pitchFamily="66" charset="-78"/>
              </a:rPr>
              <a:t>مرحلة تق</a:t>
            </a:r>
            <a:r>
              <a:rPr lang="ar-OM" altLang="ar-SA" sz="8000" dirty="0">
                <a:latin typeface="Arabic Typesetting" panose="03020402040406030203" pitchFamily="66" charset="-78"/>
                <a:cs typeface="Arabic Typesetting" panose="03020402040406030203" pitchFamily="66" charset="-78"/>
              </a:rPr>
              <a:t>و</a:t>
            </a:r>
            <a:r>
              <a:rPr lang="ar-SA" altLang="ar-SA" sz="8000" dirty="0">
                <a:latin typeface="Arabic Typesetting" panose="03020402040406030203" pitchFamily="66" charset="-78"/>
                <a:cs typeface="Arabic Typesetting" panose="03020402040406030203" pitchFamily="66" charset="-78"/>
              </a:rPr>
              <a:t>يم البرنامج</a:t>
            </a:r>
            <a:endParaRPr lang="ar-SA" altLang="ar-SA"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665513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B0406A14-BDA8-40E5-8EB7-9AAAAEAA7C5C}"/>
              </a:ext>
            </a:extLst>
          </p:cNvPr>
          <p:cNvSpPr>
            <a:spLocks noChangeArrowheads="1"/>
          </p:cNvSpPr>
          <p:nvPr/>
        </p:nvSpPr>
        <p:spPr bwMode="auto">
          <a:xfrm>
            <a:off x="791072" y="881336"/>
            <a:ext cx="17137904" cy="1465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R="0" lvl="0" indent="0" algn="justLow" fontAlgn="base">
              <a:lnSpc>
                <a:spcPct val="100000"/>
              </a:lnSpc>
              <a:spcBef>
                <a:spcPct val="0"/>
              </a:spcBef>
              <a:spcAft>
                <a:spcPct val="0"/>
              </a:spcAft>
              <a:buClrTx/>
              <a:buSzTx/>
              <a:buNone/>
              <a:tabLst>
                <a:tab pos="457200" algn="l"/>
              </a:tabLst>
              <a:defRPr/>
            </a:pPr>
            <a:r>
              <a:rPr lang="ar-SA" altLang="ar-SA" sz="8000" b="1" dirty="0">
                <a:solidFill>
                  <a:schemeClr val="accent6">
                    <a:lumMod val="50000"/>
                  </a:schemeClr>
                </a:solidFill>
                <a:latin typeface="Arabic Typesetting" panose="03020402040406030203" pitchFamily="66" charset="-78"/>
                <a:cs typeface="Arabic Typesetting" panose="03020402040406030203" pitchFamily="66" charset="-78"/>
              </a:rPr>
              <a:t>مرحلة تحضير البرنامج</a:t>
            </a:r>
            <a:endParaRPr lang="en-US" altLang="ar-SA" sz="8000" b="1" dirty="0">
              <a:solidFill>
                <a:schemeClr val="accent6">
                  <a:lumMod val="50000"/>
                </a:schemeClr>
              </a:solidFill>
              <a:latin typeface="Arabic Typesetting" panose="03020402040406030203" pitchFamily="66" charset="-78"/>
              <a:cs typeface="Arabic Typesetting" panose="03020402040406030203" pitchFamily="66" charset="-78"/>
            </a:endParaRPr>
          </a:p>
          <a:p>
            <a:pPr marR="0" lvl="0" indent="0" algn="justLow" fontAlgn="base">
              <a:lnSpc>
                <a:spcPct val="100000"/>
              </a:lnSpc>
              <a:spcBef>
                <a:spcPct val="0"/>
              </a:spcBef>
              <a:spcAft>
                <a:spcPct val="0"/>
              </a:spcAft>
              <a:buClrTx/>
              <a:buSzTx/>
              <a:buNone/>
              <a:tabLst>
                <a:tab pos="457200" algn="l"/>
              </a:tabLst>
              <a:defRPr/>
            </a:pPr>
            <a:r>
              <a:rPr lang="ar-SA" altLang="ar-SA" sz="6600" dirty="0">
                <a:latin typeface="Arabic Typesetting" panose="03020402040406030203" pitchFamily="66" charset="-78"/>
                <a:cs typeface="Arabic Typesetting" panose="03020402040406030203" pitchFamily="66" charset="-78"/>
              </a:rPr>
              <a:t>تشمل مرحلة التحضير للبرنامج مجموعة الأمور التي من شانها أن تسهم في وضع الإطار العام والتهيئة لكتابة البرنامج, وتتكون هذه المرحلة من مجموعة نقاط هي:</a:t>
            </a:r>
          </a:p>
          <a:p>
            <a:pPr marL="352425" indent="-352425" algn="justLow" fontAlgn="base">
              <a:spcBef>
                <a:spcPct val="0"/>
              </a:spcBef>
              <a:spcAft>
                <a:spcPct val="0"/>
              </a:spcAft>
              <a:buFont typeface="Arial" panose="020B0604020202020204" pitchFamily="34" charset="0"/>
              <a:buChar char="•"/>
              <a:tabLst>
                <a:tab pos="274638" algn="l"/>
              </a:tabLst>
              <a:defRPr/>
            </a:pPr>
            <a:r>
              <a:rPr lang="ar-SA" altLang="ar-SA" sz="7200" b="1" dirty="0">
                <a:solidFill>
                  <a:schemeClr val="accent6">
                    <a:lumMod val="50000"/>
                  </a:schemeClr>
                </a:solidFill>
                <a:latin typeface="Arabic Typesetting" panose="03020402040406030203" pitchFamily="66" charset="-78"/>
                <a:cs typeface="Arabic Typesetting" panose="03020402040406030203" pitchFamily="66" charset="-78"/>
              </a:rPr>
              <a:t>تحديد مستوى المتعلمين: </a:t>
            </a:r>
          </a:p>
          <a:p>
            <a:pPr marL="0" marR="0" lvl="0" indent="0" algn="justLow" defTabSz="914400" rtl="1" eaLnBrk="1" fontAlgn="base" latinLnBrk="0" hangingPunct="1">
              <a:lnSpc>
                <a:spcPct val="100000"/>
              </a:lnSpc>
              <a:spcBef>
                <a:spcPct val="0"/>
              </a:spcBef>
              <a:spcAft>
                <a:spcPct val="0"/>
              </a:spcAft>
              <a:buClrTx/>
              <a:buSzTx/>
              <a:buFontTx/>
              <a:buNone/>
              <a:tabLst/>
              <a:defRPr/>
            </a:pPr>
            <a:r>
              <a:rPr lang="ar-SA" altLang="ar-SA" sz="6600" dirty="0">
                <a:latin typeface="Arabic Typesetting" panose="03020402040406030203" pitchFamily="66" charset="-78"/>
                <a:cs typeface="Arabic Typesetting" panose="03020402040406030203" pitchFamily="66" charset="-78"/>
              </a:rPr>
              <a:t>أي تحديد مستوى المتعلمين الذي سيستفيدون من البرنامج من حيث الفئة العمرية, والمستوى التعليمي للمتعلمين, وميولهم واهتماماتهم والمهارات الموجودة لديهم وخبراتهم السابقة, ومدى الألفة يبنهم وبين المادة الدراسية المختارة, واتجاهاتهم نحوها.</a:t>
            </a:r>
          </a:p>
          <a:p>
            <a:pPr marL="274638" marR="0" lvl="0" indent="-274638" algn="justLow" fontAlgn="base">
              <a:lnSpc>
                <a:spcPct val="100000"/>
              </a:lnSpc>
              <a:spcBef>
                <a:spcPct val="0"/>
              </a:spcBef>
              <a:spcAft>
                <a:spcPct val="0"/>
              </a:spcAft>
              <a:buClrTx/>
              <a:buSzTx/>
              <a:buFont typeface="Arial" panose="020B0604020202020204" pitchFamily="34" charset="0"/>
              <a:buChar char="•"/>
              <a:tabLst>
                <a:tab pos="457200" algn="l"/>
              </a:tabLst>
              <a:defRPr/>
            </a:pPr>
            <a:r>
              <a:rPr lang="ar-SA" altLang="ar-SA" sz="7200" b="1" dirty="0">
                <a:solidFill>
                  <a:schemeClr val="accent6">
                    <a:lumMod val="50000"/>
                  </a:schemeClr>
                </a:solidFill>
                <a:latin typeface="Arabic Typesetting" panose="03020402040406030203" pitchFamily="66" charset="-78"/>
                <a:cs typeface="Arabic Typesetting" panose="03020402040406030203" pitchFamily="66" charset="-78"/>
              </a:rPr>
              <a:t>تحديد الأهداف التعليمية:</a:t>
            </a:r>
          </a:p>
          <a:p>
            <a:pPr marL="0" marR="0" lvl="0" indent="0" algn="just" defTabSz="914400" eaLnBrk="1" fontAlgn="base" latinLnBrk="0" hangingPunct="1">
              <a:lnSpc>
                <a:spcPct val="100000"/>
              </a:lnSpc>
              <a:spcBef>
                <a:spcPct val="0"/>
              </a:spcBef>
              <a:spcAft>
                <a:spcPct val="0"/>
              </a:spcAft>
              <a:buClrTx/>
              <a:buSzTx/>
              <a:buFontTx/>
              <a:buNone/>
              <a:tabLst/>
              <a:defRPr/>
            </a:pPr>
            <a:r>
              <a:rPr lang="ar-SA" altLang="ar-SA" sz="6600" dirty="0">
                <a:latin typeface="Arabic Typesetting" panose="03020402040406030203" pitchFamily="66" charset="-78"/>
                <a:cs typeface="Arabic Typesetting" panose="03020402040406030203" pitchFamily="66" charset="-78"/>
              </a:rPr>
              <a:t>وتعتبر الأهداف التعليمية محورا يعتمد عليه واضع البرنامج في اختيار المادة التعليمية والأسس والطرق والوسائل التي تستخدم في عرضها كما أنها تصنف المستويات التي عن طريقها يمكن تقويم البرنامج.</a:t>
            </a:r>
          </a:p>
          <a:p>
            <a:pPr marR="0" lvl="0" algn="just" fontAlgn="base">
              <a:lnSpc>
                <a:spcPct val="100000"/>
              </a:lnSpc>
              <a:spcBef>
                <a:spcPct val="0"/>
              </a:spcBef>
              <a:spcAft>
                <a:spcPct val="0"/>
              </a:spcAft>
              <a:buClrTx/>
              <a:buSzTx/>
              <a:buNone/>
              <a:tabLst>
                <a:tab pos="457200" algn="l"/>
              </a:tabLst>
              <a:defRPr/>
            </a:pPr>
            <a:endParaRPr lang="ar-SA" altLang="ar-SA" sz="7200" b="1" dirty="0">
              <a:latin typeface="Arabic Typesetting" panose="03020402040406030203" pitchFamily="66" charset="-78"/>
              <a:cs typeface="Arabic Typesetting" panose="03020402040406030203" pitchFamily="66" charset="-78"/>
            </a:endParaRPr>
          </a:p>
          <a:p>
            <a:pPr marL="0" marR="0" lvl="0" indent="0" algn="justLow" defTabSz="914400" rtl="1" eaLnBrk="1" fontAlgn="base" latinLnBrk="0" hangingPunct="1">
              <a:lnSpc>
                <a:spcPct val="100000"/>
              </a:lnSpc>
              <a:spcBef>
                <a:spcPct val="0"/>
              </a:spcBef>
              <a:spcAft>
                <a:spcPct val="0"/>
              </a:spcAft>
              <a:buClrTx/>
              <a:buSzTx/>
              <a:buFontTx/>
              <a:buNone/>
              <a:tabLst/>
              <a:defRPr/>
            </a:pPr>
            <a:endParaRPr lang="ar-SA" altLang="ar-SA" dirty="0">
              <a:latin typeface="Arabic Typesetting" panose="03020402040406030203" pitchFamily="66" charset="-78"/>
              <a:cs typeface="Arabic Typesetting" panose="03020402040406030203" pitchFamily="66" charset="-78"/>
            </a:endParaRPr>
          </a:p>
          <a:p>
            <a:pPr marL="0" marR="0" lvl="0" indent="0" algn="justLow" defTabSz="914400" rtl="1" eaLnBrk="1" fontAlgn="base" latinLnBrk="0" hangingPunct="1">
              <a:lnSpc>
                <a:spcPct val="100000"/>
              </a:lnSpc>
              <a:spcBef>
                <a:spcPct val="0"/>
              </a:spcBef>
              <a:spcAft>
                <a:spcPct val="0"/>
              </a:spcAft>
              <a:buClrTx/>
              <a:buSzTx/>
              <a:buFontTx/>
              <a:buNone/>
              <a:tabLst/>
              <a:defRPr/>
            </a:pPr>
            <a:endParaRPr lang="ar-SA" altLang="ar-SA" dirty="0">
              <a:latin typeface="Arabic Typesetting" panose="03020402040406030203" pitchFamily="66" charset="-78"/>
              <a:cs typeface="Arabic Typesetting" panose="03020402040406030203" pitchFamily="66" charset="-78"/>
            </a:endParaRPr>
          </a:p>
          <a:p>
            <a:pPr algn="justLow" fontAlgn="base">
              <a:spcBef>
                <a:spcPct val="0"/>
              </a:spcBef>
              <a:spcAft>
                <a:spcPct val="0"/>
              </a:spcAft>
              <a:buNone/>
              <a:tabLst>
                <a:tab pos="457200" algn="l"/>
              </a:tabLst>
              <a:defRPr/>
            </a:pPr>
            <a:endParaRPr kumimoji="0" lang="ar-SA" altLang="ar-SA" b="1" i="0"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R="0" lvl="0" indent="0" algn="justLow" fontAlgn="base">
              <a:lnSpc>
                <a:spcPct val="100000"/>
              </a:lnSpc>
              <a:spcBef>
                <a:spcPct val="0"/>
              </a:spcBef>
              <a:spcAft>
                <a:spcPct val="0"/>
              </a:spcAft>
              <a:buClrTx/>
              <a:buSzTx/>
              <a:buNone/>
              <a:tabLst>
                <a:tab pos="457200" algn="l"/>
              </a:tabLst>
              <a:defRPr/>
            </a:pPr>
            <a:endParaRPr lang="ar-SA" altLang="ar-SA"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663057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DFECEEB2-BA6A-4191-B7EF-199F05BF21B8}"/>
              </a:ext>
            </a:extLst>
          </p:cNvPr>
          <p:cNvSpPr>
            <a:spLocks noChangeArrowheads="1"/>
          </p:cNvSpPr>
          <p:nvPr/>
        </p:nvSpPr>
        <p:spPr bwMode="auto">
          <a:xfrm>
            <a:off x="719064" y="1764298"/>
            <a:ext cx="16849872" cy="10187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52425" marR="0" lvl="0" indent="-352425" algn="justLow" fontAlgn="base">
              <a:lnSpc>
                <a:spcPct val="100000"/>
              </a:lnSpc>
              <a:spcBef>
                <a:spcPct val="0"/>
              </a:spcBef>
              <a:spcAft>
                <a:spcPct val="0"/>
              </a:spcAft>
              <a:buClrTx/>
              <a:buSzTx/>
              <a:buFont typeface="Arial" panose="020B0604020202020204" pitchFamily="34" charset="0"/>
              <a:buChar char="•"/>
              <a:tabLst>
                <a:tab pos="274638" algn="l"/>
              </a:tabLst>
              <a:defRPr/>
            </a:pPr>
            <a:r>
              <a:rPr lang="ar-SA" altLang="ar-SA" sz="7200" b="1" dirty="0">
                <a:solidFill>
                  <a:schemeClr val="accent6">
                    <a:lumMod val="50000"/>
                  </a:schemeClr>
                </a:solidFill>
                <a:latin typeface="Arabic Typesetting" panose="03020402040406030203" pitchFamily="66" charset="-78"/>
                <a:cs typeface="Arabic Typesetting" panose="03020402040406030203" pitchFamily="66" charset="-78"/>
              </a:rPr>
              <a:t>تحديد المحتوى التعليمي للمادة الدراسية المراد تعليمها</a:t>
            </a:r>
            <a:endParaRPr lang="en-US" altLang="ar-SA" sz="7200" b="1" dirty="0">
              <a:solidFill>
                <a:schemeClr val="accent6">
                  <a:lumMod val="50000"/>
                </a:schemeClr>
              </a:solidFill>
              <a:latin typeface="Arabic Typesetting" panose="03020402040406030203" pitchFamily="66" charset="-78"/>
              <a:cs typeface="Arabic Typesetting" panose="03020402040406030203" pitchFamily="66" charset="-78"/>
            </a:endParaRPr>
          </a:p>
          <a:p>
            <a:pPr marL="0" marR="0" lvl="0" indent="0" algn="r" defTabSz="914400" rtl="1" eaLnBrk="1" fontAlgn="base" latinLnBrk="0" hangingPunct="1">
              <a:lnSpc>
                <a:spcPct val="100000"/>
              </a:lnSpc>
              <a:spcBef>
                <a:spcPct val="0"/>
              </a:spcBef>
              <a:spcAft>
                <a:spcPct val="0"/>
              </a:spcAft>
              <a:buClrTx/>
              <a:buSzTx/>
              <a:buFontTx/>
              <a:buNone/>
              <a:tabLst/>
              <a:defRPr/>
            </a:pPr>
            <a:r>
              <a:rPr lang="ar-SA" altLang="ar-SA" sz="6600" dirty="0">
                <a:latin typeface="Arabic Typesetting" panose="03020402040406030203" pitchFamily="66" charset="-78"/>
                <a:cs typeface="Arabic Typesetting" panose="03020402040406030203" pitchFamily="66" charset="-78"/>
              </a:rPr>
              <a:t>هنا يفترض بمصمم البرنامج التعليمي أن يعمل على دراسة المحتوى التعليمي من خلال الكتب المدرسية أو الاستعانة بخبراء المناهج في المادة الدراسية المحددة, وعليه يعمد على تحليل هذا المحتوى وذلك بإعادة ترتيب المادة, وتنظيمها, وتسلسل الأفكار تسلسلا منطقيا من السهل إلى الصعب أومن المعلوم إلى المجهول.</a:t>
            </a:r>
          </a:p>
          <a:p>
            <a:pPr marL="352425" indent="-352425" algn="justLow" fontAlgn="base">
              <a:spcBef>
                <a:spcPct val="0"/>
              </a:spcBef>
              <a:spcAft>
                <a:spcPct val="0"/>
              </a:spcAft>
              <a:buFont typeface="Arial" panose="020B0604020202020204" pitchFamily="34" charset="0"/>
              <a:buChar char="•"/>
              <a:tabLst>
                <a:tab pos="274638" algn="l"/>
              </a:tabLst>
              <a:defRPr/>
            </a:pPr>
            <a:r>
              <a:rPr lang="ar-SA" altLang="ar-SA" sz="7200" b="1" dirty="0">
                <a:solidFill>
                  <a:schemeClr val="accent6">
                    <a:lumMod val="50000"/>
                  </a:schemeClr>
                </a:solidFill>
                <a:latin typeface="Arabic Typesetting" panose="03020402040406030203" pitchFamily="66" charset="-78"/>
                <a:cs typeface="Arabic Typesetting" panose="03020402040406030203" pitchFamily="66" charset="-78"/>
              </a:rPr>
              <a:t>تحديد نظام عرض المادة التعليمية المبرمجة واختيار الوسائل التعليمية المناسبة للعرض</a:t>
            </a:r>
            <a:endParaRPr lang="en-US" altLang="ar-SA" sz="7200" b="1" dirty="0">
              <a:solidFill>
                <a:schemeClr val="accent6">
                  <a:lumMod val="50000"/>
                </a:schemeClr>
              </a:solidFill>
              <a:latin typeface="Arabic Typesetting" panose="03020402040406030203" pitchFamily="66" charset="-78"/>
              <a:cs typeface="Arabic Typesetting" panose="03020402040406030203" pitchFamily="66" charset="-78"/>
            </a:endParaRPr>
          </a:p>
          <a:p>
            <a:pPr marL="0" marR="0" lvl="0" indent="0" algn="r" defTabSz="914400" rtl="1" eaLnBrk="1" fontAlgn="base" latinLnBrk="0" hangingPunct="1">
              <a:lnSpc>
                <a:spcPct val="100000"/>
              </a:lnSpc>
              <a:spcBef>
                <a:spcPct val="0"/>
              </a:spcBef>
              <a:spcAft>
                <a:spcPct val="0"/>
              </a:spcAft>
              <a:buClrTx/>
              <a:buSzTx/>
              <a:buFontTx/>
              <a:buNone/>
              <a:tabLst/>
              <a:defRPr/>
            </a:pPr>
            <a:r>
              <a:rPr lang="ar-SA" altLang="ar-SA" sz="6600" dirty="0">
                <a:latin typeface="Arabic Typesetting" panose="03020402040406030203" pitchFamily="66" charset="-78"/>
                <a:cs typeface="Arabic Typesetting" panose="03020402040406030203" pitchFamily="66" charset="-78"/>
              </a:rPr>
              <a:t>وتتحدد طرق عرض البرامج وفقا لطبيعة المتعلمين وخصائصهم, وتبعا للإمكانات المادية والبشرية المتاحة, وتمشيا مع الطبيعة المادة التعليمية. وهناك طرق مختلفة لعرض المادة منها الكتاب المبرمج, وجهاز عرض الشفافيات والكمبيوتر, وغير ذلك.</a:t>
            </a:r>
            <a:endParaRPr lang="en-US" altLang="ar-SA" sz="6600" dirty="0">
              <a:latin typeface="Arabic Typesetting" panose="03020402040406030203" pitchFamily="66" charset="-78"/>
              <a:cs typeface="Arabic Typesetting" panose="03020402040406030203" pitchFamily="66" charset="-78"/>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ar-SA" sz="32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3016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FBF81811-4C4E-4A5B-B727-A9ED75162A7C}"/>
              </a:ext>
            </a:extLst>
          </p:cNvPr>
          <p:cNvSpPr txBox="1"/>
          <p:nvPr/>
        </p:nvSpPr>
        <p:spPr>
          <a:xfrm>
            <a:off x="1295128" y="1313384"/>
            <a:ext cx="16201800" cy="9079409"/>
          </a:xfrm>
          <a:prstGeom prst="rect">
            <a:avLst/>
          </a:prstGeom>
          <a:noFill/>
        </p:spPr>
        <p:txBody>
          <a:bodyPr wrap="square">
            <a:spAutoFit/>
          </a:bodyPr>
          <a:lstStyle/>
          <a:p>
            <a:pPr marL="0" marR="0" lvl="0" indent="0" algn="justLow" defTabSz="914400" eaLnBrk="1" fontAlgn="base" latinLnBrk="0" hangingPunct="1">
              <a:lnSpc>
                <a:spcPct val="100000"/>
              </a:lnSpc>
              <a:spcBef>
                <a:spcPct val="0"/>
              </a:spcBef>
              <a:spcAft>
                <a:spcPct val="0"/>
              </a:spcAft>
              <a:buClrTx/>
              <a:buSzTx/>
              <a:buFontTx/>
              <a:buNone/>
              <a:tabLst/>
              <a:defRPr/>
            </a:pPr>
            <a:r>
              <a:rPr lang="ar-SA" altLang="ar-SA" sz="8000" b="1" dirty="0">
                <a:solidFill>
                  <a:schemeClr val="accent6">
                    <a:lumMod val="50000"/>
                  </a:schemeClr>
                </a:solidFill>
                <a:latin typeface="Arabic Typesetting" panose="03020402040406030203" pitchFamily="66" charset="-78"/>
                <a:cs typeface="Arabic Typesetting" panose="03020402040406030203" pitchFamily="66" charset="-78"/>
              </a:rPr>
              <a:t>مرحلة كتابة البرنامج</a:t>
            </a:r>
            <a:endParaRPr lang="en-US" altLang="ar-SA" sz="8000" b="1" dirty="0">
              <a:solidFill>
                <a:schemeClr val="accent6">
                  <a:lumMod val="50000"/>
                </a:schemeClr>
              </a:solidFill>
              <a:latin typeface="Arabic Typesetting" panose="03020402040406030203" pitchFamily="66" charset="-78"/>
              <a:cs typeface="Arabic Typesetting" panose="03020402040406030203" pitchFamily="66" charset="-78"/>
            </a:endParaRPr>
          </a:p>
          <a:p>
            <a:pPr marL="0" marR="0" lvl="0" indent="0" algn="justLow" defTabSz="914400" eaLnBrk="1" fontAlgn="base" latinLnBrk="0" hangingPunct="1">
              <a:lnSpc>
                <a:spcPct val="100000"/>
              </a:lnSpc>
              <a:spcBef>
                <a:spcPct val="0"/>
              </a:spcBef>
              <a:spcAft>
                <a:spcPct val="0"/>
              </a:spcAft>
              <a:buClrTx/>
              <a:buSzTx/>
              <a:buFontTx/>
              <a:buNone/>
              <a:tabLst/>
              <a:defRPr/>
            </a:pPr>
            <a:r>
              <a:rPr lang="ar-SA" altLang="ar-SA" sz="7200" dirty="0">
                <a:latin typeface="Arabic Typesetting" panose="03020402040406030203" pitchFamily="66" charset="-78"/>
                <a:cs typeface="Arabic Typesetting" panose="03020402040406030203" pitchFamily="66" charset="-78"/>
              </a:rPr>
              <a:t>تعتبر هذه المرحلة تنفيذية لما سبقها, وفيها تتم عملية كتابة الأطر التي يتكون منها البرنامج, والإطار هو الوحدة الأساسية في البرنامج التعليمي, وقد يسمى الإطار خطوة أو بنداً، فعند صياغة البرنامج تقسم المادة العلمية إلى وحدات صغيرة جداً, يكون كلّ منها إطارا أو بنداً أو خطوة, وتنظم هذه الخطوات بتدرج متزايد في الصعوبة, بتسلسل منطقي بحيث تترابط المعلومات فيما بينها, وتسمح للمتعلم بالتقدم بحيث لا ينتقل إلى خطوة إلاّ إذا استوعب الخطوة السابقة, ويتكون الإطار الواحد من ثلاثة مكونات أساسية هي: المثيرات, والاستجابات, والتعزيز الفوري.</a:t>
            </a:r>
          </a:p>
        </p:txBody>
      </p:sp>
    </p:spTree>
    <p:extLst>
      <p:ext uri="{BB962C8B-B14F-4D97-AF65-F5344CB8AC3E}">
        <p14:creationId xmlns:p14="http://schemas.microsoft.com/office/powerpoint/2010/main" val="3353314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FFAB3CBD-C2AB-4297-B6C9-5165650CEDD0}"/>
              </a:ext>
            </a:extLst>
          </p:cNvPr>
          <p:cNvSpPr txBox="1"/>
          <p:nvPr/>
        </p:nvSpPr>
        <p:spPr>
          <a:xfrm>
            <a:off x="611052" y="1041023"/>
            <a:ext cx="17065896" cy="11633954"/>
          </a:xfrm>
          <a:prstGeom prst="rect">
            <a:avLst/>
          </a:prstGeom>
          <a:noFill/>
        </p:spPr>
        <p:txBody>
          <a:bodyPr wrap="square">
            <a:spAutoFit/>
          </a:bodyPr>
          <a:lstStyle/>
          <a:p>
            <a:pPr algn="ctr" fontAlgn="base">
              <a:spcBef>
                <a:spcPct val="0"/>
              </a:spcBef>
              <a:spcAft>
                <a:spcPct val="0"/>
              </a:spcAft>
              <a:defRPr/>
            </a:pPr>
            <a:r>
              <a:rPr lang="ar-SA" altLang="ar-SA" sz="6600" b="1" dirty="0">
                <a:solidFill>
                  <a:schemeClr val="accent6">
                    <a:lumMod val="50000"/>
                  </a:schemeClr>
                </a:solidFill>
                <a:latin typeface="Arabic Typesetting" panose="03020402040406030203" pitchFamily="66" charset="-78"/>
                <a:cs typeface="Arabic Typesetting" panose="03020402040406030203" pitchFamily="66" charset="-78"/>
              </a:rPr>
              <a:t>مرحلة تقويم البرنامج</a:t>
            </a:r>
          </a:p>
          <a:p>
            <a:pPr marL="0" marR="0" lvl="0" indent="0" defTabSz="914400" rtl="0" eaLnBrk="1" fontAlgn="base" latinLnBrk="0" hangingPunct="1">
              <a:lnSpc>
                <a:spcPct val="100000"/>
              </a:lnSpc>
              <a:spcBef>
                <a:spcPct val="0"/>
              </a:spcBef>
              <a:spcAft>
                <a:spcPct val="0"/>
              </a:spcAft>
              <a:buClrTx/>
              <a:buSzTx/>
              <a:buFontTx/>
              <a:buNone/>
              <a:tabLst/>
              <a:defRPr/>
            </a:pPr>
            <a:r>
              <a:rPr lang="ar-SA" altLang="ar-SA" sz="6000" dirty="0">
                <a:latin typeface="Arabic Typesetting" panose="03020402040406030203" pitchFamily="66" charset="-78"/>
                <a:cs typeface="Arabic Typesetting" panose="03020402040406030203" pitchFamily="66" charset="-78"/>
              </a:rPr>
              <a:t>يقسم التقويم إلى قسمين: </a:t>
            </a:r>
          </a:p>
          <a:p>
            <a:pPr marL="457200" marR="0" lvl="1" indent="0" defTabSz="914400" rtl="0" eaLnBrk="1" fontAlgn="base" latinLnBrk="0" hangingPunct="1">
              <a:lnSpc>
                <a:spcPct val="100000"/>
              </a:lnSpc>
              <a:spcBef>
                <a:spcPct val="0"/>
              </a:spcBef>
              <a:spcAft>
                <a:spcPct val="0"/>
              </a:spcAft>
              <a:buClrTx/>
              <a:buSzTx/>
              <a:buFontTx/>
              <a:buNone/>
              <a:tabLst/>
              <a:defRPr/>
            </a:pPr>
            <a:r>
              <a:rPr kumimoji="0" lang="ar-SA" altLang="ar-SA" sz="32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lang="ar-SA" altLang="ar-SA" sz="6600" b="1" dirty="0">
                <a:solidFill>
                  <a:schemeClr val="accent6">
                    <a:lumMod val="50000"/>
                  </a:schemeClr>
                </a:solidFill>
                <a:latin typeface="Arabic Typesetting" panose="03020402040406030203" pitchFamily="66" charset="-78"/>
                <a:cs typeface="Arabic Typesetting" panose="03020402040406030203" pitchFamily="66" charset="-78"/>
              </a:rPr>
              <a:t>التقويم الداخلي:  </a:t>
            </a:r>
            <a:endParaRPr lang="en-US" altLang="ar-SA" sz="6600" b="1" dirty="0">
              <a:solidFill>
                <a:schemeClr val="accent6">
                  <a:lumMod val="50000"/>
                </a:schemeClr>
              </a:solidFill>
              <a:latin typeface="Arabic Typesetting" panose="03020402040406030203" pitchFamily="66" charset="-78"/>
              <a:cs typeface="Arabic Typesetting" panose="03020402040406030203" pitchFamily="66" charset="-78"/>
            </a:endParaRPr>
          </a:p>
          <a:p>
            <a:pPr rtl="0" fontAlgn="base">
              <a:spcBef>
                <a:spcPct val="0"/>
              </a:spcBef>
              <a:spcAft>
                <a:spcPct val="0"/>
              </a:spcAft>
              <a:defRPr/>
            </a:pPr>
            <a:r>
              <a:rPr lang="ar-SA" altLang="ar-SA" sz="6000" dirty="0">
                <a:latin typeface="Arabic Typesetting" panose="03020402040406030203" pitchFamily="66" charset="-78"/>
                <a:cs typeface="Arabic Typesetting" panose="03020402040406030203" pitchFamily="66" charset="-78"/>
              </a:rPr>
              <a:t>هو عملية أساسية تجري في أثناء إعداد البرنامج وتنفيذه, بهدف رفع درجة فاعليته والتأكد من قدرته على تحقيق الأهداف الموضوعة, وتتم عملية التقويم الداخلي على عدة مستويات. </a:t>
            </a:r>
            <a:endParaRPr lang="en-US" altLang="ar-SA" sz="6000" dirty="0">
              <a:latin typeface="Arabic Typesetting" panose="03020402040406030203" pitchFamily="66" charset="-78"/>
              <a:cs typeface="Arabic Typesetting" panose="03020402040406030203" pitchFamily="66" charset="-78"/>
            </a:endParaRPr>
          </a:p>
          <a:p>
            <a:pPr marR="0" lvl="0" algn="just" fontAlgn="base">
              <a:lnSpc>
                <a:spcPct val="100000"/>
              </a:lnSpc>
              <a:spcBef>
                <a:spcPct val="0"/>
              </a:spcBef>
              <a:spcAft>
                <a:spcPct val="0"/>
              </a:spcAft>
              <a:buClrTx/>
              <a:buSzTx/>
              <a:buFont typeface="Arial" panose="020B0604020202020204" pitchFamily="34" charset="0"/>
              <a:buChar char="•"/>
              <a:tabLst/>
              <a:defRPr/>
            </a:pPr>
            <a:r>
              <a:rPr lang="ar-SA" altLang="ar-SA" sz="6600" b="1" dirty="0">
                <a:solidFill>
                  <a:schemeClr val="accent6">
                    <a:lumMod val="50000"/>
                  </a:schemeClr>
                </a:solidFill>
                <a:latin typeface="Arabic Typesetting" panose="03020402040406030203" pitchFamily="66" charset="-78"/>
                <a:cs typeface="Arabic Typesetting" panose="03020402040406030203" pitchFamily="66" charset="-78"/>
              </a:rPr>
              <a:t> المستوى الفردي: </a:t>
            </a:r>
            <a:r>
              <a:rPr lang="ar-SA" altLang="ar-SA" sz="6000" dirty="0">
                <a:latin typeface="Arabic Typesetting" panose="03020402040406030203" pitchFamily="66" charset="-78"/>
                <a:cs typeface="Arabic Typesetting" panose="03020402040406030203" pitchFamily="66" charset="-78"/>
              </a:rPr>
              <a:t>وفيه يتم اختيار أحد أفراد الفئة المستهدفة في البرنامج, ويعطي اختبارا قبل البرنامج وبعده, وبمقارنة النتائج تحدد الأطر التي كانت استجابة المتعلم فيها خاطئة, وتعدل. </a:t>
            </a:r>
            <a:endParaRPr lang="en-US" altLang="ar-SA" sz="6000" dirty="0">
              <a:latin typeface="Arabic Typesetting" panose="03020402040406030203" pitchFamily="66" charset="-78"/>
              <a:cs typeface="Arabic Typesetting" panose="03020402040406030203" pitchFamily="66" charset="-78"/>
            </a:endParaRPr>
          </a:p>
          <a:p>
            <a:pPr marR="0" lvl="0" algn="just"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lang="ar-SA" altLang="ar-SA" sz="6600" b="1" dirty="0">
                <a:solidFill>
                  <a:schemeClr val="accent6">
                    <a:lumMod val="50000"/>
                  </a:schemeClr>
                </a:solidFill>
                <a:latin typeface="Arabic Typesetting" panose="03020402040406030203" pitchFamily="66" charset="-78"/>
                <a:cs typeface="Arabic Typesetting" panose="03020402040406030203" pitchFamily="66" charset="-78"/>
              </a:rPr>
              <a:t>مستوى المجموعات الصغيرة: </a:t>
            </a:r>
            <a:r>
              <a:rPr lang="ar-SA" altLang="ar-SA" sz="6000" dirty="0">
                <a:latin typeface="Arabic Typesetting" panose="03020402040406030203" pitchFamily="66" charset="-78"/>
                <a:cs typeface="Arabic Typesetting" panose="03020402040406030203" pitchFamily="66" charset="-78"/>
              </a:rPr>
              <a:t>وهو مستوى تجريب البرنامج على مجموعة تقع بين 5 إلى 10 متعلمين, وتعدل بعض الأطر من خلال مقارنة نتائج الاختبار القبلي بالبعدي ومن خلال ملاحظات المتعلمين على البرنامج. </a:t>
            </a:r>
          </a:p>
          <a:p>
            <a:pPr marR="0" lvl="0" algn="just"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lang="ar-SA" altLang="ar-SA" sz="6600" b="1" dirty="0">
                <a:solidFill>
                  <a:schemeClr val="accent6">
                    <a:lumMod val="50000"/>
                  </a:schemeClr>
                </a:solidFill>
                <a:latin typeface="Arabic Typesetting" panose="03020402040406030203" pitchFamily="66" charset="-78"/>
                <a:cs typeface="Arabic Typesetting" panose="03020402040406030203" pitchFamily="66" charset="-78"/>
              </a:rPr>
              <a:t> مستوى المجموعات الكبيرة: </a:t>
            </a:r>
            <a:r>
              <a:rPr lang="ar-SA" altLang="ar-SA" sz="6000" dirty="0">
                <a:latin typeface="Arabic Typesetting" panose="03020402040406030203" pitchFamily="66" charset="-78"/>
                <a:cs typeface="Arabic Typesetting" panose="03020402040406030203" pitchFamily="66" charset="-78"/>
              </a:rPr>
              <a:t>ولا يختلف هذا المستوى عن سابقيه إلا بعدد أفراد المجموعة الذي يصل إلى خمسين متعلما فأكثر. </a:t>
            </a:r>
            <a:endParaRPr lang="en-US" altLang="ar-SA" sz="6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367955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0585A192-5934-49BB-967A-0EC9174CA96B}"/>
              </a:ext>
            </a:extLst>
          </p:cNvPr>
          <p:cNvSpPr>
            <a:spLocks noChangeArrowheads="1"/>
          </p:cNvSpPr>
          <p:nvPr/>
        </p:nvSpPr>
        <p:spPr bwMode="auto">
          <a:xfrm>
            <a:off x="1511152" y="1210300"/>
            <a:ext cx="15769752" cy="1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tabLst>
                <a:tab pos="228600" algn="l"/>
              </a:tabLst>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tabLst>
                <a:tab pos="228600" algn="l"/>
              </a:tabLst>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tabLst>
                <a:tab pos="228600" algn="l"/>
              </a:tabLst>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tabLst>
                <a:tab pos="228600" algn="l"/>
              </a:tabLst>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tabLst>
                <a:tab pos="228600"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tabLst>
                <a:tab pos="228600"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tabLst>
                <a:tab pos="228600"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tabLst>
                <a:tab pos="228600"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tabLst>
                <a:tab pos="228600" algn="l"/>
              </a:tabLst>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ar-SA" altLang="ar-SA" sz="8000" b="1" dirty="0">
                <a:solidFill>
                  <a:schemeClr val="accent6">
                    <a:lumMod val="50000"/>
                  </a:schemeClr>
                </a:solidFill>
                <a:latin typeface="Arabic Typesetting" panose="03020402040406030203" pitchFamily="66" charset="-78"/>
                <a:cs typeface="Arabic Typesetting" panose="03020402040406030203" pitchFamily="66" charset="-78"/>
              </a:rPr>
              <a:t>التقويم الخارجي:</a:t>
            </a:r>
            <a:endParaRPr lang="en-US" altLang="ar-SA" sz="8000" b="1" dirty="0">
              <a:solidFill>
                <a:schemeClr val="accent6">
                  <a:lumMod val="50000"/>
                </a:schemeClr>
              </a:solidFill>
              <a:latin typeface="Arabic Typesetting" panose="03020402040406030203" pitchFamily="66" charset="-78"/>
              <a:cs typeface="Arabic Typesetting" panose="03020402040406030203" pitchFamily="66" charset="-78"/>
            </a:endParaRPr>
          </a:p>
          <a:p>
            <a:pPr algn="justLow" eaLnBrk="1" hangingPunct="1">
              <a:spcBef>
                <a:spcPct val="0"/>
              </a:spcBef>
              <a:buFontTx/>
              <a:buNone/>
            </a:pPr>
            <a:r>
              <a:rPr lang="ar-SA" altLang="ar-SA" sz="7200" dirty="0">
                <a:latin typeface="Arabic Typesetting" panose="03020402040406030203" pitchFamily="66" charset="-78"/>
                <a:cs typeface="Arabic Typesetting" panose="03020402040406030203" pitchFamily="66" charset="-78"/>
              </a:rPr>
              <a:t>وفي التقويم الخارجي تقاس فاعلية البرنامج بمقارنته بغيره من طرق التعليم التقليدية وتجري عن طريق اختبار مجموعتين متماثلتين من الطلبة, تعلم المجموعة الأولى من خلال البرنامج في حين تعلم المجموعة الثانية نفس المادة العلمية من خلال الطريقة التقليدية ومن ثم تقارن النتائج في كلتا الطريقتين من حيث: </a:t>
            </a:r>
            <a:endParaRPr lang="en-US" altLang="ar-SA" sz="7200" dirty="0">
              <a:latin typeface="Arabic Typesetting" panose="03020402040406030203" pitchFamily="66" charset="-78"/>
              <a:cs typeface="Arabic Typesetting" panose="03020402040406030203" pitchFamily="66" charset="-78"/>
            </a:endParaRPr>
          </a:p>
          <a:p>
            <a:pPr algn="justLow" eaLnBrk="1" hangingPunct="1">
              <a:spcBef>
                <a:spcPct val="0"/>
              </a:spcBef>
              <a:buFontTx/>
              <a:buNone/>
            </a:pPr>
            <a:r>
              <a:rPr lang="ar-SA" altLang="ar-SA" sz="7200" b="1" dirty="0">
                <a:latin typeface="Arabic Typesetting" panose="03020402040406030203" pitchFamily="66" charset="-78"/>
                <a:cs typeface="Arabic Typesetting" panose="03020402040406030203" pitchFamily="66" charset="-78"/>
              </a:rPr>
              <a:t>الوقت اللازم لتعليم نفس كمية المعلومات.</a:t>
            </a:r>
            <a:endParaRPr lang="en-US" altLang="ar-SA" sz="7200" b="1" dirty="0">
              <a:latin typeface="Arabic Typesetting" panose="03020402040406030203" pitchFamily="66" charset="-78"/>
              <a:cs typeface="Arabic Typesetting" panose="03020402040406030203" pitchFamily="66" charset="-78"/>
            </a:endParaRPr>
          </a:p>
          <a:p>
            <a:pPr algn="justLow" eaLnBrk="1" hangingPunct="1">
              <a:spcBef>
                <a:spcPct val="0"/>
              </a:spcBef>
              <a:buFontTx/>
              <a:buNone/>
            </a:pPr>
            <a:r>
              <a:rPr lang="ar-SA" altLang="ar-SA" sz="7200" b="1" dirty="0">
                <a:latin typeface="Arabic Typesetting" panose="03020402040406030203" pitchFamily="66" charset="-78"/>
                <a:cs typeface="Arabic Typesetting" panose="03020402040406030203" pitchFamily="66" charset="-78"/>
              </a:rPr>
              <a:t>مستوى التحصيل في الحالتين.</a:t>
            </a:r>
            <a:endParaRPr lang="en-US" altLang="ar-SA" sz="7200" b="1" dirty="0">
              <a:latin typeface="Arabic Typesetting" panose="03020402040406030203" pitchFamily="66" charset="-78"/>
              <a:cs typeface="Arabic Typesetting" panose="03020402040406030203" pitchFamily="66" charset="-78"/>
            </a:endParaRPr>
          </a:p>
          <a:p>
            <a:pPr algn="justLow" eaLnBrk="1" hangingPunct="1">
              <a:spcBef>
                <a:spcPct val="0"/>
              </a:spcBef>
              <a:buFontTx/>
              <a:buNone/>
            </a:pPr>
            <a:r>
              <a:rPr lang="ar-SA" altLang="ar-SA" sz="7200" b="1" dirty="0">
                <a:latin typeface="Arabic Typesetting" panose="03020402040406030203" pitchFamily="66" charset="-78"/>
                <a:cs typeface="Arabic Typesetting" panose="03020402040406030203" pitchFamily="66" charset="-78"/>
              </a:rPr>
              <a:t>مستوى التذكر بعد مضي ستة أشهر.</a:t>
            </a:r>
            <a:endParaRPr lang="en-US" altLang="ar-SA" sz="7200" b="1" dirty="0">
              <a:latin typeface="Arabic Typesetting" panose="03020402040406030203" pitchFamily="66" charset="-78"/>
              <a:cs typeface="Arabic Typesetting" panose="03020402040406030203" pitchFamily="66" charset="-78"/>
            </a:endParaRPr>
          </a:p>
          <a:p>
            <a:pPr algn="justLow" eaLnBrk="1" hangingPunct="1">
              <a:spcBef>
                <a:spcPct val="0"/>
              </a:spcBef>
              <a:buFontTx/>
              <a:buNone/>
            </a:pPr>
            <a:r>
              <a:rPr lang="ar-SA" altLang="ar-SA" sz="7200" dirty="0">
                <a:latin typeface="Arabic Typesetting" panose="03020402040406030203" pitchFamily="66" charset="-78"/>
                <a:cs typeface="Arabic Typesetting" panose="03020402040406030203" pitchFamily="66" charset="-78"/>
              </a:rPr>
              <a:t>وفي حالة ثبات تفوق التعليم المبرمج في الجوانب الثلاث السابقة يمكن اعتماد البرنامج.</a:t>
            </a:r>
            <a:endParaRPr lang="ar-SA" altLang="ar-SA"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672175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E35E0AE-C20A-430B-9D67-310DB1CD1304}"/>
              </a:ext>
            </a:extLst>
          </p:cNvPr>
          <p:cNvSpPr>
            <a:spLocks noChangeArrowheads="1"/>
          </p:cNvSpPr>
          <p:nvPr/>
        </p:nvSpPr>
        <p:spPr bwMode="auto">
          <a:xfrm>
            <a:off x="683060" y="1385392"/>
            <a:ext cx="16921880" cy="9541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r" defTabSz="914400" rtl="1" eaLnBrk="1" fontAlgn="base" latinLnBrk="0" hangingPunct="1">
              <a:lnSpc>
                <a:spcPct val="100000"/>
              </a:lnSpc>
              <a:spcBef>
                <a:spcPct val="0"/>
              </a:spcBef>
              <a:spcAft>
                <a:spcPct val="0"/>
              </a:spcAft>
              <a:buClrTx/>
              <a:buSzTx/>
              <a:buFontTx/>
              <a:buNone/>
              <a:tabLst/>
              <a:defRPr/>
            </a:pPr>
            <a:r>
              <a:rPr lang="ar-SA" altLang="ar-SA" sz="8000" b="1" dirty="0">
                <a:solidFill>
                  <a:schemeClr val="accent6">
                    <a:lumMod val="50000"/>
                  </a:schemeClr>
                </a:solidFill>
                <a:latin typeface="Arabic Typesetting" panose="03020402040406030203" pitchFamily="66" charset="-78"/>
                <a:cs typeface="Arabic Typesetting" panose="03020402040406030203" pitchFamily="66" charset="-78"/>
              </a:rPr>
              <a:t>طرق عرض البرنامج </a:t>
            </a:r>
            <a:endParaRPr lang="en-US" altLang="ar-SA" sz="8000" b="1" dirty="0">
              <a:solidFill>
                <a:schemeClr val="accent6">
                  <a:lumMod val="50000"/>
                </a:schemeClr>
              </a:solidFill>
              <a:latin typeface="Arabic Typesetting" panose="03020402040406030203" pitchFamily="66" charset="-78"/>
              <a:cs typeface="Arabic Typesetting" panose="03020402040406030203" pitchFamily="66" charset="-78"/>
            </a:endParaRPr>
          </a:p>
          <a:p>
            <a:pPr marL="0" marR="0" lvl="0" indent="0" algn="r" defTabSz="914400" rtl="1" eaLnBrk="1" fontAlgn="base" latinLnBrk="0" hangingPunct="1">
              <a:lnSpc>
                <a:spcPct val="100000"/>
              </a:lnSpc>
              <a:spcBef>
                <a:spcPct val="0"/>
              </a:spcBef>
              <a:spcAft>
                <a:spcPct val="0"/>
              </a:spcAft>
              <a:buClrTx/>
              <a:buSzTx/>
              <a:buFontTx/>
              <a:buNone/>
              <a:tabLst/>
              <a:defRPr/>
            </a:pPr>
            <a:r>
              <a:rPr lang="ar-SA" altLang="ar-SA" sz="6600" b="1" dirty="0">
                <a:latin typeface="Arabic Typesetting" panose="03020402040406030203" pitchFamily="66" charset="-78"/>
                <a:cs typeface="Arabic Typesetting" panose="03020402040406030203" pitchFamily="66" charset="-78"/>
              </a:rPr>
              <a:t>يعرض البرنامج التعليمي عن طريق كتاب مطبوع, أو بواسطة </a:t>
            </a:r>
            <a:r>
              <a:rPr lang="ar-SA" altLang="ar-SA" sz="6600" b="1" dirty="0" err="1">
                <a:latin typeface="Arabic Typesetting" panose="03020402040406030203" pitchFamily="66" charset="-78"/>
                <a:cs typeface="Arabic Typesetting" panose="03020402040406030203" pitchFamily="66" charset="-78"/>
              </a:rPr>
              <a:t>آله</a:t>
            </a:r>
            <a:r>
              <a:rPr lang="ar-SA" altLang="ar-SA" sz="6600" b="1" dirty="0">
                <a:latin typeface="Arabic Typesetting" panose="03020402040406030203" pitchFamily="66" charset="-78"/>
                <a:cs typeface="Arabic Typesetting" panose="03020402040406030203" pitchFamily="66" charset="-78"/>
              </a:rPr>
              <a:t> تعليمية.</a:t>
            </a:r>
            <a:endParaRPr lang="en-US" altLang="ar-SA" sz="6600" b="1" dirty="0">
              <a:latin typeface="Arabic Typesetting" panose="03020402040406030203" pitchFamily="66" charset="-78"/>
              <a:cs typeface="Arabic Typesetting" panose="03020402040406030203" pitchFamily="66" charset="-78"/>
            </a:endParaRPr>
          </a:p>
          <a:p>
            <a:pPr marL="0" marR="0" lvl="0" indent="0" algn="justLow" defTabSz="914400" rtl="1" eaLnBrk="1" fontAlgn="base" latinLnBrk="0" hangingPunct="1">
              <a:lnSpc>
                <a:spcPct val="100000"/>
              </a:lnSpc>
              <a:spcBef>
                <a:spcPct val="0"/>
              </a:spcBef>
              <a:spcAft>
                <a:spcPct val="0"/>
              </a:spcAft>
              <a:buClrTx/>
              <a:buSzTx/>
              <a:buFontTx/>
              <a:buNone/>
              <a:tabLst/>
              <a:defRPr/>
            </a:pPr>
            <a:r>
              <a:rPr lang="ar-SA" altLang="ar-SA" sz="7200" b="1" dirty="0">
                <a:solidFill>
                  <a:schemeClr val="accent6">
                    <a:lumMod val="50000"/>
                  </a:schemeClr>
                </a:solidFill>
                <a:latin typeface="Arabic Typesetting" panose="03020402040406030203" pitchFamily="66" charset="-78"/>
                <a:cs typeface="Arabic Typesetting" panose="03020402040406030203" pitchFamily="66" charset="-78"/>
              </a:rPr>
              <a:t>والكتاب المبرمج: </a:t>
            </a:r>
            <a:r>
              <a:rPr lang="ar-SA" altLang="ar-SA" sz="6600" dirty="0">
                <a:latin typeface="Arabic Typesetting" panose="03020402040406030203" pitchFamily="66" charset="-78"/>
                <a:cs typeface="Arabic Typesetting" panose="03020402040406030203" pitchFamily="66" charset="-78"/>
              </a:rPr>
              <a:t>هو كتاب منظم بطريقة تختلف عن طريقة العرض العادية, ويتميز هذا الكتاب بإعداد المادة العلمية مقدماً, وتقسيمها إلى أجزاء أو وحدات صغيرة. ( إطارات ) كل وحدة عبارة عن فقرة تعليمية, تعتمد على خبرة الطالب السابقة وتستعين بالتلميح والأمثلة, وتستدعي من الطالب إجابة, يسجلها في مكان خاص, ثم يوجه الطالب فوراً إلى مقارنة إجابته الصحيحة المسجلة في مكان ما في الكتاب, وعندئذ يلتقي الطالب تغذية راجعة فإما أن تكون تعزيزاً إذا كانت خاطئة فيحاول مرة أخرى, ويوجه إلى إطارات أخرى تحوي تفصيلاً أكثر وهكذا إلى أن يتم التعليم.</a:t>
            </a:r>
          </a:p>
        </p:txBody>
      </p:sp>
    </p:spTree>
    <p:extLst>
      <p:ext uri="{BB962C8B-B14F-4D97-AF65-F5344CB8AC3E}">
        <p14:creationId xmlns:p14="http://schemas.microsoft.com/office/powerpoint/2010/main" val="2946859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220A2DB-8FC8-4FBD-9EEE-A49D97DAD88D}"/>
              </a:ext>
            </a:extLst>
          </p:cNvPr>
          <p:cNvSpPr>
            <a:spLocks noChangeArrowheads="1"/>
          </p:cNvSpPr>
          <p:nvPr/>
        </p:nvSpPr>
        <p:spPr bwMode="auto">
          <a:xfrm>
            <a:off x="1223120" y="1456525"/>
            <a:ext cx="16273808" cy="10802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ar-OM" altLang="ar-SA" sz="1400" dirty="0"/>
              <a:t>     </a:t>
            </a:r>
            <a:r>
              <a:rPr lang="ar-SA" altLang="ar-SA" sz="8000" b="1" dirty="0">
                <a:solidFill>
                  <a:schemeClr val="accent6">
                    <a:lumMod val="50000"/>
                  </a:schemeClr>
                </a:solidFill>
                <a:latin typeface="Arabic Typesetting" panose="03020402040406030203" pitchFamily="66" charset="-78"/>
                <a:cs typeface="Arabic Typesetting" panose="03020402040406030203" pitchFamily="66" charset="-78"/>
              </a:rPr>
              <a:t>الآلة التعليمية:</a:t>
            </a:r>
            <a:endParaRPr lang="en-US" altLang="ar-SA" sz="8000" b="1" dirty="0">
              <a:solidFill>
                <a:schemeClr val="accent6">
                  <a:lumMod val="50000"/>
                </a:schemeClr>
              </a:solidFill>
              <a:latin typeface="Arabic Typesetting" panose="03020402040406030203" pitchFamily="66" charset="-78"/>
              <a:cs typeface="Arabic Typesetting" panose="03020402040406030203" pitchFamily="66" charset="-78"/>
            </a:endParaRPr>
          </a:p>
          <a:p>
            <a:pPr algn="justLow" eaLnBrk="1" hangingPunct="1">
              <a:spcBef>
                <a:spcPct val="0"/>
              </a:spcBef>
              <a:buFontTx/>
              <a:buNone/>
            </a:pPr>
            <a:r>
              <a:rPr lang="ar-SA" altLang="ar-SA" sz="7200" dirty="0">
                <a:latin typeface="Arabic Typesetting" panose="03020402040406030203" pitchFamily="66" charset="-78"/>
                <a:cs typeface="Arabic Typesetting" panose="03020402040406030203" pitchFamily="66" charset="-78"/>
              </a:rPr>
              <a:t>فهي جهاز يحوي برنامجاً تعليمياً يعرض المعلومات للطالب مجزأة إلى وحدات ثم يعطيه الإجابة الصحيحة فوراً قبل انتقاله إلى الوحدة التالية, وتساهم الآلة التعليمية بتقديم المعرفة الفورية بنتائج الإجابة مساهمة فعالة, وفي التعلم من خلال الآلة يكون البرنامج مسجلاً على شريط من الورق الملفوف على بكرة يديرها الطالب يدوياً فتظهر المعلومات في إطار ’ ويسجل الطالب إجابته في إطار آخر مجاور, وتتدرج الآلات التعليمية في التعقيد من هذا المستوى البسيط إلى مستوى الآلات الالكترونية, وقد تعرض المعلومات على شكل لفظي أو مصور ’ أو سمعي, وقد يسجل الطالب إجابته كتابة أو بالضغط على أزرار. </a:t>
            </a:r>
            <a:endParaRPr lang="en-US" altLang="ar-SA" sz="7200" dirty="0">
              <a:latin typeface="Arabic Typesetting" panose="03020402040406030203" pitchFamily="66" charset="-78"/>
              <a:cs typeface="Arabic Typesetting" panose="03020402040406030203" pitchFamily="66" charset="-78"/>
            </a:endParaRPr>
          </a:p>
          <a:p>
            <a:pPr rtl="0">
              <a:spcBef>
                <a:spcPct val="0"/>
              </a:spcBef>
              <a:buFontTx/>
              <a:buNone/>
            </a:pPr>
            <a:endParaRPr lang="en-US" altLang="ar-SA" sz="4000" dirty="0"/>
          </a:p>
        </p:txBody>
      </p:sp>
    </p:spTree>
    <p:extLst>
      <p:ext uri="{BB962C8B-B14F-4D97-AF65-F5344CB8AC3E}">
        <p14:creationId xmlns:p14="http://schemas.microsoft.com/office/powerpoint/2010/main" val="2024232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4855</TotalTime>
  <Words>1319</Words>
  <Application>Microsoft Office PowerPoint</Application>
  <PresentationFormat>مخصص</PresentationFormat>
  <Paragraphs>63</Paragraphs>
  <Slides>13</Slides>
  <Notes>1</Notes>
  <HiddenSlides>0</HiddenSlides>
  <MMClips>1</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13</vt:i4>
      </vt:variant>
    </vt:vector>
  </HeadingPairs>
  <TitlesOfParts>
    <vt:vector size="19" baseType="lpstr">
      <vt:lpstr>Arabic Typesetting</vt:lpstr>
      <vt:lpstr>Arial</vt:lpstr>
      <vt:lpstr>Calibri</vt:lpstr>
      <vt:lpstr>Microsoft Uighur</vt:lpstr>
      <vt:lpstr>Wingdings</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56</cp:revision>
  <dcterms:created xsi:type="dcterms:W3CDTF">2015-08-04T05:55:31Z</dcterms:created>
  <dcterms:modified xsi:type="dcterms:W3CDTF">2022-09-24T08:08:23Z</dcterms:modified>
</cp:coreProperties>
</file>