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98" r:id="rId3"/>
    <p:sldId id="299" r:id="rId4"/>
    <p:sldId id="300" r:id="rId5"/>
    <p:sldId id="301" r:id="rId6"/>
    <p:sldId id="302" r:id="rId7"/>
    <p:sldId id="303" r:id="rId8"/>
    <p:sldId id="259" r:id="rId9"/>
  </p:sldIdLst>
  <p:sldSz cx="18288000" cy="13716000"/>
  <p:notesSz cx="6858000" cy="9144000"/>
  <p:defaultText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6"/>
    <a:srgbClr val="09223F"/>
    <a:srgbClr val="F2F2F2"/>
    <a:srgbClr val="DA937E"/>
    <a:srgbClr val="3D4E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77"/>
    <p:restoredTop sz="94500"/>
  </p:normalViewPr>
  <p:slideViewPr>
    <p:cSldViewPr showGuides="1">
      <p:cViewPr varScale="1">
        <p:scale>
          <a:sx n="29" d="100"/>
          <a:sy n="29" d="100"/>
        </p:scale>
        <p:origin x="1224"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CCAA1-C542-4C4B-BB74-79A549648D11}" type="datetimeFigureOut">
              <a:rPr lang="en-US" smtClean="0"/>
              <a:t>11/11/2022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DF56D-B523-F840-AD0F-AF81F6B5DF3D}" type="slidenum">
              <a:rPr lang="en-US" smtClean="0"/>
              <a:t>‹#›</a:t>
            </a:fld>
            <a:endParaRPr lang="en-US"/>
          </a:p>
        </p:txBody>
      </p:sp>
    </p:spTree>
    <p:extLst>
      <p:ext uri="{BB962C8B-B14F-4D97-AF65-F5344CB8AC3E}">
        <p14:creationId xmlns:p14="http://schemas.microsoft.com/office/powerpoint/2010/main" val="783368690"/>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DA937E"/>
              </a:solidFill>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1</a:t>
            </a:fld>
            <a:endParaRPr lang="en-US"/>
          </a:p>
        </p:txBody>
      </p:sp>
    </p:spTree>
    <p:extLst>
      <p:ext uri="{BB962C8B-B14F-4D97-AF65-F5344CB8AC3E}">
        <p14:creationId xmlns:p14="http://schemas.microsoft.com/office/powerpoint/2010/main" val="1102520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l"/>
            <a:fld id="{23FE7121-D491-45A1-A7B2-4461B954B1E8}" type="slidenum">
              <a:rPr lang="ar-SA" altLang="en-US" sz="1200">
                <a:latin typeface="Arial" panose="020B0604020202020204" pitchFamily="34" charset="0"/>
              </a:rPr>
              <a:pPr algn="l"/>
              <a:t>4</a:t>
            </a:fld>
            <a:endParaRPr lang="en-US" altLang="en-US" sz="1200">
              <a:latin typeface="Arial" panose="020B0604020202020204" pitchFamily="34" charset="0"/>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1160555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4000" b="1" kern="1200" dirty="0">
              <a:solidFill>
                <a:srgbClr val="99CCFF"/>
              </a:solidFill>
              <a:latin typeface="Tahoma" panose="020B060403050404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6</a:t>
            </a:fld>
            <a:endParaRPr lang="en-US"/>
          </a:p>
        </p:txBody>
      </p:sp>
    </p:spTree>
    <p:extLst>
      <p:ext uri="{BB962C8B-B14F-4D97-AF65-F5344CB8AC3E}">
        <p14:creationId xmlns:p14="http://schemas.microsoft.com/office/powerpoint/2010/main" val="1940668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0"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91732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17/04/1444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5302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7"/>
            <a:ext cx="4114800" cy="11703050"/>
          </a:xfrm>
        </p:spPr>
        <p:txBody>
          <a:bodyPr vert="eaVert"/>
          <a:lstStyle/>
          <a:p>
            <a:r>
              <a:rPr lang="en-US"/>
              <a:t>Click to edit Master title style</a:t>
            </a:r>
            <a:endParaRPr lang="ar-OM"/>
          </a:p>
        </p:txBody>
      </p:sp>
      <p:sp>
        <p:nvSpPr>
          <p:cNvPr id="3" name="Vertical Text Placeholder 2"/>
          <p:cNvSpPr>
            <a:spLocks noGrp="1"/>
          </p:cNvSpPr>
          <p:nvPr>
            <p:ph type="body" orient="vert" idx="1"/>
          </p:nvPr>
        </p:nvSpPr>
        <p:spPr>
          <a:xfrm>
            <a:off x="914400" y="549277"/>
            <a:ext cx="12039600" cy="1170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17/04/1444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797670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17/04/1444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886908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C5D14378-FB60-4DFC-AE33-CF8AB83C7A46}" type="slidenum">
              <a:rPr lang="ar-SA" altLang="en-US"/>
              <a:pPr>
                <a:defRPr/>
              </a:pPr>
              <a:t>‹#›</a:t>
            </a:fld>
            <a:endParaRPr lang="en-US" altLang="en-US"/>
          </a:p>
        </p:txBody>
      </p:sp>
    </p:spTree>
    <p:extLst>
      <p:ext uri="{BB962C8B-B14F-4D97-AF65-F5344CB8AC3E}">
        <p14:creationId xmlns:p14="http://schemas.microsoft.com/office/powerpoint/2010/main" val="143170138"/>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1371600" y="3352800"/>
            <a:ext cx="15544800" cy="3657600"/>
          </a:xfrm>
        </p:spPr>
        <p:txBody>
          <a:bodyPr/>
          <a:lstStyle>
            <a:lvl1pPr>
              <a:defRPr/>
            </a:lvl1pPr>
          </a:lstStyle>
          <a:p>
            <a:pPr lvl="0"/>
            <a:r>
              <a:rPr lang="ar-SA" altLang="en-US" noProof="0"/>
              <a:t>انقر لتحرير نمط العنوان الرئيسي</a:t>
            </a:r>
          </a:p>
        </p:txBody>
      </p:sp>
      <p:sp>
        <p:nvSpPr>
          <p:cNvPr id="2051" name="Rectangle 3"/>
          <p:cNvSpPr>
            <a:spLocks noGrp="1" noChangeArrowheads="1"/>
          </p:cNvSpPr>
          <p:nvPr>
            <p:ph type="subTitle" sz="quarter" idx="1"/>
          </p:nvPr>
        </p:nvSpPr>
        <p:spPr>
          <a:xfrm>
            <a:off x="2743200" y="7772400"/>
            <a:ext cx="12801600" cy="3505200"/>
          </a:xfrm>
        </p:spPr>
        <p:txBody>
          <a:bodyPr/>
          <a:lstStyle>
            <a:lvl1pPr marL="0" indent="0" algn="ctr">
              <a:buFont typeface="Wingdings" panose="05000000000000000000" pitchFamily="2" charset="2"/>
              <a:buNone/>
              <a:defRPr/>
            </a:lvl1pPr>
          </a:lstStyle>
          <a:p>
            <a:pPr lvl="0"/>
            <a:r>
              <a:rPr lang="ar-SA" altLang="en-US" noProof="0"/>
              <a:t>انقر لتحرير نمط العنوان الثانوي الرئيسي</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2C4C0F5-0FBF-4B23-A42D-2AEF40B32D5B}" type="slidenum">
              <a:rPr lang="ar-SA" altLang="en-US"/>
              <a:pPr>
                <a:defRPr/>
              </a:pPr>
              <a:t>‹#›</a:t>
            </a:fld>
            <a:endParaRPr lang="en-US" altLang="en-US"/>
          </a:p>
        </p:txBody>
      </p:sp>
    </p:spTree>
    <p:extLst>
      <p:ext uri="{BB962C8B-B14F-4D97-AF65-F5344CB8AC3E}">
        <p14:creationId xmlns:p14="http://schemas.microsoft.com/office/powerpoint/2010/main" val="2011993894"/>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2"/>
          <p:cNvSpPr>
            <a:spLocks noGrp="1"/>
          </p:cNvSpPr>
          <p:nvPr>
            <p:ph type="pic" sz="quarter" idx="16"/>
          </p:nvPr>
        </p:nvSpPr>
        <p:spPr>
          <a:xfrm>
            <a:off x="0" y="737320"/>
            <a:ext cx="4569630" cy="579120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17"/>
          </p:nvPr>
        </p:nvSpPr>
        <p:spPr>
          <a:xfrm>
            <a:off x="4569630" y="737320"/>
            <a:ext cx="4569630" cy="579120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18"/>
          </p:nvPr>
        </p:nvSpPr>
        <p:spPr>
          <a:xfrm>
            <a:off x="9144000" y="737320"/>
            <a:ext cx="4569630" cy="5791200"/>
          </a:xfrm>
          <a:solidFill>
            <a:schemeClr val="bg1">
              <a:lumMod val="95000"/>
            </a:schemeClr>
          </a:solidFill>
        </p:spPr>
        <p:txBody>
          <a:bodyPr>
            <a:normAutofit/>
          </a:bodyPr>
          <a:lstStyle>
            <a:lvl1pPr>
              <a:defRPr sz="2101"/>
            </a:lvl1pPr>
          </a:lstStyle>
          <a:p>
            <a:endParaRPr lang="en-US"/>
          </a:p>
        </p:txBody>
      </p:sp>
      <p:sp>
        <p:nvSpPr>
          <p:cNvPr id="10" name="Picture Placeholder 2"/>
          <p:cNvSpPr>
            <a:spLocks noGrp="1"/>
          </p:cNvSpPr>
          <p:nvPr>
            <p:ph type="pic" sz="quarter" idx="19"/>
          </p:nvPr>
        </p:nvSpPr>
        <p:spPr>
          <a:xfrm>
            <a:off x="13713630" y="737320"/>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13701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9"/>
          </p:nvPr>
        </p:nvSpPr>
        <p:spPr>
          <a:xfrm>
            <a:off x="-27499" y="737320"/>
            <a:ext cx="6105166" cy="1224136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20"/>
          </p:nvPr>
        </p:nvSpPr>
        <p:spPr>
          <a:xfrm>
            <a:off x="6105168" y="737320"/>
            <a:ext cx="6077666" cy="1224136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21"/>
          </p:nvPr>
        </p:nvSpPr>
        <p:spPr>
          <a:xfrm>
            <a:off x="12210334" y="737320"/>
            <a:ext cx="6077666" cy="1224136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899110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1"/>
          <p:cNvSpPr>
            <a:spLocks noGrp="1"/>
          </p:cNvSpPr>
          <p:nvPr>
            <p:ph type="pic" sz="quarter" idx="26"/>
          </p:nvPr>
        </p:nvSpPr>
        <p:spPr>
          <a:xfrm>
            <a:off x="0" y="8442176"/>
            <a:ext cx="18288000" cy="4457700"/>
          </a:xfrm>
        </p:spPr>
      </p:sp>
    </p:spTree>
    <p:extLst>
      <p:ext uri="{BB962C8B-B14F-4D97-AF65-F5344CB8AC3E}">
        <p14:creationId xmlns:p14="http://schemas.microsoft.com/office/powerpoint/2010/main" val="35988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2"/>
          <p:cNvSpPr>
            <a:spLocks noGrp="1"/>
          </p:cNvSpPr>
          <p:nvPr>
            <p:ph type="pic" sz="quarter" idx="16"/>
          </p:nvPr>
        </p:nvSpPr>
        <p:spPr>
          <a:xfrm>
            <a:off x="0" y="7146032"/>
            <a:ext cx="4569630" cy="5791200"/>
          </a:xfrm>
          <a:solidFill>
            <a:schemeClr val="bg1">
              <a:lumMod val="95000"/>
            </a:schemeClr>
          </a:solidFill>
        </p:spPr>
        <p:txBody>
          <a:bodyPr>
            <a:normAutofit/>
          </a:bodyPr>
          <a:lstStyle>
            <a:lvl1pPr>
              <a:defRPr sz="2101"/>
            </a:lvl1pPr>
          </a:lstStyle>
          <a:p>
            <a:endParaRPr lang="en-US"/>
          </a:p>
        </p:txBody>
      </p:sp>
      <p:sp>
        <p:nvSpPr>
          <p:cNvPr id="11" name="Picture Placeholder 2"/>
          <p:cNvSpPr>
            <a:spLocks noGrp="1"/>
          </p:cNvSpPr>
          <p:nvPr>
            <p:ph type="pic" sz="quarter" idx="17"/>
          </p:nvPr>
        </p:nvSpPr>
        <p:spPr>
          <a:xfrm>
            <a:off x="4569630" y="7146032"/>
            <a:ext cx="4569630" cy="5791200"/>
          </a:xfrm>
          <a:solidFill>
            <a:schemeClr val="bg1">
              <a:lumMod val="95000"/>
            </a:schemeClr>
          </a:solidFill>
        </p:spPr>
        <p:txBody>
          <a:bodyPr>
            <a:normAutofit/>
          </a:bodyPr>
          <a:lstStyle>
            <a:lvl1pPr>
              <a:defRPr sz="2101"/>
            </a:lvl1pPr>
          </a:lstStyle>
          <a:p>
            <a:endParaRPr lang="en-US"/>
          </a:p>
        </p:txBody>
      </p:sp>
      <p:sp>
        <p:nvSpPr>
          <p:cNvPr id="12" name="Picture Placeholder 2"/>
          <p:cNvSpPr>
            <a:spLocks noGrp="1"/>
          </p:cNvSpPr>
          <p:nvPr>
            <p:ph type="pic" sz="quarter" idx="18"/>
          </p:nvPr>
        </p:nvSpPr>
        <p:spPr>
          <a:xfrm>
            <a:off x="9144000" y="7146032"/>
            <a:ext cx="4569630" cy="5791200"/>
          </a:xfrm>
          <a:solidFill>
            <a:schemeClr val="bg1">
              <a:lumMod val="95000"/>
            </a:schemeClr>
          </a:solidFill>
        </p:spPr>
        <p:txBody>
          <a:bodyPr>
            <a:normAutofit/>
          </a:bodyPr>
          <a:lstStyle>
            <a:lvl1pPr>
              <a:defRPr sz="2101"/>
            </a:lvl1pPr>
          </a:lstStyle>
          <a:p>
            <a:endParaRPr lang="en-US"/>
          </a:p>
        </p:txBody>
      </p:sp>
      <p:sp>
        <p:nvSpPr>
          <p:cNvPr id="13" name="Picture Placeholder 2"/>
          <p:cNvSpPr>
            <a:spLocks noGrp="1"/>
          </p:cNvSpPr>
          <p:nvPr>
            <p:ph type="pic" sz="quarter" idx="19"/>
          </p:nvPr>
        </p:nvSpPr>
        <p:spPr>
          <a:xfrm>
            <a:off x="13713630" y="7146032"/>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3865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p:cNvSpPr>
            <a:spLocks noGrp="1"/>
          </p:cNvSpPr>
          <p:nvPr>
            <p:ph type="pic" sz="quarter" idx="24"/>
          </p:nvPr>
        </p:nvSpPr>
        <p:spPr>
          <a:xfrm>
            <a:off x="11581985"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292548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F00E5-FE97-4F0C-9773-7299A5E6E81B}" type="datetimeFigureOut">
              <a:rPr lang="ar-OM" smtClean="0"/>
              <a:t>17/04/1444</a:t>
            </a:fld>
            <a:endParaRPr lang="ar-OM"/>
          </a:p>
        </p:txBody>
      </p:sp>
      <p:sp>
        <p:nvSpPr>
          <p:cNvPr id="3" name="Footer Placeholder 2"/>
          <p:cNvSpPr>
            <a:spLocks noGrp="1"/>
          </p:cNvSpPr>
          <p:nvPr>
            <p:ph type="ftr" sz="quarter" idx="11"/>
          </p:nvPr>
        </p:nvSpPr>
        <p:spPr/>
        <p:txBody>
          <a:bodyPr/>
          <a:lstStyle/>
          <a:p>
            <a:endParaRPr lang="ar-OM"/>
          </a:p>
        </p:txBody>
      </p:sp>
      <p:sp>
        <p:nvSpPr>
          <p:cNvPr id="4" name="Slide Number Placeholder 3"/>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810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1" y="546100"/>
            <a:ext cx="6016626" cy="2324100"/>
          </a:xfrm>
        </p:spPr>
        <p:txBody>
          <a:bodyPr anchor="b"/>
          <a:lstStyle>
            <a:lvl1pPr algn="r">
              <a:defRPr sz="4000" b="1"/>
            </a:lvl1pPr>
          </a:lstStyle>
          <a:p>
            <a:r>
              <a:rPr lang="en-US"/>
              <a:t>Click to edit Master title style</a:t>
            </a:r>
            <a:endParaRPr lang="ar-OM"/>
          </a:p>
        </p:txBody>
      </p:sp>
      <p:sp>
        <p:nvSpPr>
          <p:cNvPr id="3" name="Content Placeholder 2"/>
          <p:cNvSpPr>
            <a:spLocks noGrp="1"/>
          </p:cNvSpPr>
          <p:nvPr>
            <p:ph idx="1"/>
          </p:nvPr>
        </p:nvSpPr>
        <p:spPr>
          <a:xfrm>
            <a:off x="7150100" y="546101"/>
            <a:ext cx="10223500" cy="1170622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Text Placeholder 3"/>
          <p:cNvSpPr>
            <a:spLocks noGrp="1"/>
          </p:cNvSpPr>
          <p:nvPr>
            <p:ph type="body" sz="half" idx="2"/>
          </p:nvPr>
        </p:nvSpPr>
        <p:spPr>
          <a:xfrm>
            <a:off x="914401" y="2870201"/>
            <a:ext cx="6016626" cy="9382126"/>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17/04/1444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49623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6" y="9601200"/>
            <a:ext cx="10972800" cy="1133476"/>
          </a:xfrm>
        </p:spPr>
        <p:txBody>
          <a:bodyPr anchor="b"/>
          <a:lstStyle>
            <a:lvl1pPr algn="r">
              <a:defRPr sz="4000" b="1"/>
            </a:lvl1pPr>
          </a:lstStyle>
          <a:p>
            <a:r>
              <a:rPr lang="en-US"/>
              <a:t>Click to edit Master title style</a:t>
            </a:r>
            <a:endParaRPr lang="ar-OM"/>
          </a:p>
        </p:txBody>
      </p:sp>
      <p:sp>
        <p:nvSpPr>
          <p:cNvPr id="3" name="Picture Placeholder 2"/>
          <p:cNvSpPr>
            <a:spLocks noGrp="1"/>
          </p:cNvSpPr>
          <p:nvPr>
            <p:ph type="pic" idx="1"/>
          </p:nvPr>
        </p:nvSpPr>
        <p:spPr>
          <a:xfrm>
            <a:off x="3584576" y="1225550"/>
            <a:ext cx="10972800" cy="822960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ar-OM"/>
          </a:p>
        </p:txBody>
      </p:sp>
      <p:sp>
        <p:nvSpPr>
          <p:cNvPr id="4" name="Text Placeholder 3"/>
          <p:cNvSpPr>
            <a:spLocks noGrp="1"/>
          </p:cNvSpPr>
          <p:nvPr>
            <p:ph type="body" sz="half" idx="2"/>
          </p:nvPr>
        </p:nvSpPr>
        <p:spPr>
          <a:xfrm>
            <a:off x="3584576" y="10734676"/>
            <a:ext cx="10972800" cy="1609724"/>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17/04/1444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8571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49276"/>
            <a:ext cx="16459200" cy="2286000"/>
          </a:xfrm>
          <a:prstGeom prst="rect">
            <a:avLst/>
          </a:prstGeom>
        </p:spPr>
        <p:txBody>
          <a:bodyPr vert="horz" lIns="91440" tIns="45720" rIns="91440" bIns="45720" rtlCol="1" anchor="ctr">
            <a:normAutofit/>
          </a:bodyPr>
          <a:lstStyle/>
          <a:p>
            <a:r>
              <a:rPr lang="en-US"/>
              <a:t>Click to edit Master title style</a:t>
            </a:r>
            <a:endParaRPr lang="ar-OM"/>
          </a:p>
        </p:txBody>
      </p:sp>
      <p:sp>
        <p:nvSpPr>
          <p:cNvPr id="3" name="Text Placeholder 2"/>
          <p:cNvSpPr>
            <a:spLocks noGrp="1"/>
          </p:cNvSpPr>
          <p:nvPr>
            <p:ph type="body" idx="1"/>
          </p:nvPr>
        </p:nvSpPr>
        <p:spPr>
          <a:xfrm>
            <a:off x="914400" y="3200401"/>
            <a:ext cx="16459200" cy="9051926"/>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2"/>
          </p:nvPr>
        </p:nvSpPr>
        <p:spPr>
          <a:xfrm>
            <a:off x="13106400" y="12712701"/>
            <a:ext cx="4267200" cy="730250"/>
          </a:xfrm>
          <a:prstGeom prst="rect">
            <a:avLst/>
          </a:prstGeom>
        </p:spPr>
        <p:txBody>
          <a:bodyPr vert="horz" lIns="91440" tIns="45720" rIns="91440" bIns="45720" rtlCol="1" anchor="ctr"/>
          <a:lstStyle>
            <a:lvl1pPr algn="r">
              <a:defRPr sz="2400">
                <a:solidFill>
                  <a:schemeClr val="tx1">
                    <a:tint val="75000"/>
                  </a:schemeClr>
                </a:solidFill>
              </a:defRPr>
            </a:lvl1pPr>
          </a:lstStyle>
          <a:p>
            <a:fld id="{ABBF00E5-FE97-4F0C-9773-7299A5E6E81B}" type="datetimeFigureOut">
              <a:rPr lang="ar-OM" smtClean="0"/>
              <a:t>17/04/1444</a:t>
            </a:fld>
            <a:endParaRPr lang="ar-OM"/>
          </a:p>
        </p:txBody>
      </p:sp>
      <p:sp>
        <p:nvSpPr>
          <p:cNvPr id="5" name="Footer Placeholder 4"/>
          <p:cNvSpPr>
            <a:spLocks noGrp="1"/>
          </p:cNvSpPr>
          <p:nvPr>
            <p:ph type="ftr" sz="quarter" idx="3"/>
          </p:nvPr>
        </p:nvSpPr>
        <p:spPr>
          <a:xfrm>
            <a:off x="6248400" y="12712701"/>
            <a:ext cx="5791200" cy="730250"/>
          </a:xfrm>
          <a:prstGeom prst="rect">
            <a:avLst/>
          </a:prstGeom>
        </p:spPr>
        <p:txBody>
          <a:bodyPr vert="horz" lIns="91440" tIns="45720" rIns="91440" bIns="45720" rtlCol="1" anchor="ctr"/>
          <a:lstStyle>
            <a:lvl1pPr algn="ctr">
              <a:defRPr sz="2400">
                <a:solidFill>
                  <a:schemeClr val="tx1">
                    <a:tint val="75000"/>
                  </a:schemeClr>
                </a:solidFill>
              </a:defRPr>
            </a:lvl1pPr>
          </a:lstStyle>
          <a:p>
            <a:endParaRPr lang="ar-OM"/>
          </a:p>
        </p:txBody>
      </p:sp>
      <p:sp>
        <p:nvSpPr>
          <p:cNvPr id="6" name="Slide Number Placeholder 5"/>
          <p:cNvSpPr>
            <a:spLocks noGrp="1"/>
          </p:cNvSpPr>
          <p:nvPr>
            <p:ph type="sldNum" sz="quarter" idx="4"/>
          </p:nvPr>
        </p:nvSpPr>
        <p:spPr>
          <a:xfrm>
            <a:off x="914400" y="12712701"/>
            <a:ext cx="4267200" cy="730250"/>
          </a:xfrm>
          <a:prstGeom prst="rect">
            <a:avLst/>
          </a:prstGeom>
        </p:spPr>
        <p:txBody>
          <a:bodyPr vert="horz" lIns="91440" tIns="45720" rIns="91440" bIns="45720" rtlCol="1" anchor="ctr"/>
          <a:lstStyle>
            <a:lvl1pPr algn="l">
              <a:defRPr sz="2400">
                <a:solidFill>
                  <a:schemeClr val="tx1">
                    <a:tint val="75000"/>
                  </a:schemeClr>
                </a:solidFill>
              </a:defRPr>
            </a:lvl1pPr>
          </a:lstStyle>
          <a:p>
            <a:fld id="{97ACE804-D0DC-415D-ABBF-BFA750748848}" type="slidenum">
              <a:rPr lang="ar-OM" smtClean="0"/>
              <a:t>‹#›</a:t>
            </a:fld>
            <a:endParaRPr lang="ar-OM"/>
          </a:p>
        </p:txBody>
      </p:sp>
    </p:spTree>
    <p:extLst>
      <p:ext uri="{BB962C8B-B14F-4D97-AF65-F5344CB8AC3E}">
        <p14:creationId xmlns:p14="http://schemas.microsoft.com/office/powerpoint/2010/main" val="159039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1828800" rtl="1" eaLnBrk="1" latinLnBrk="0" hangingPunct="1">
        <a:spcBef>
          <a:spcPct val="0"/>
        </a:spcBef>
        <a:buNone/>
        <a:defRPr sz="8800" kern="1200">
          <a:solidFill>
            <a:schemeClr val="tx1"/>
          </a:solidFill>
          <a:latin typeface="+mj-lt"/>
          <a:ea typeface="+mj-ea"/>
          <a:cs typeface="+mj-cs"/>
        </a:defRPr>
      </a:lvl1pPr>
    </p:titleStyle>
    <p:bodyStyle>
      <a:lvl1pPr marL="685800" indent="-685800" algn="r" defTabSz="1828800" rtl="1"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1pPr>
      <a:lvl2pPr marL="1485900" indent="-571500" algn="r" defTabSz="1828800" rtl="1" eaLnBrk="1" latinLnBrk="0" hangingPunct="1">
        <a:spcBef>
          <a:spcPct val="20000"/>
        </a:spcBef>
        <a:buFont typeface="Arial" panose="020B0604020202020204" pitchFamily="34" charset="0"/>
        <a:buChar char="–"/>
        <a:defRPr sz="5600" kern="1200">
          <a:solidFill>
            <a:schemeClr val="tx1"/>
          </a:solidFill>
          <a:latin typeface="+mn-lt"/>
          <a:ea typeface="+mn-ea"/>
          <a:cs typeface="+mn-cs"/>
        </a:defRPr>
      </a:lvl2pPr>
      <a:lvl3pPr marL="2286000" indent="-457200" algn="r" defTabSz="1828800" rtl="1"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3pPr>
      <a:lvl4pPr marL="3200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4pPr>
      <a:lvl5pPr marL="41148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5pPr>
      <a:lvl6pPr marL="50292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6pPr>
      <a:lvl7pPr marL="59436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7pPr>
      <a:lvl8pPr marL="68580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8pPr>
      <a:lvl9pPr marL="7772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9pPr>
    </p:bodyStyle>
    <p:other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عنوان 3">
            <a:extLst>
              <a:ext uri="{FF2B5EF4-FFF2-40B4-BE49-F238E27FC236}">
                <a16:creationId xmlns:a16="http://schemas.microsoft.com/office/drawing/2014/main" id="{5B10E0E0-E1F8-48DD-98FB-6320789699B2}"/>
              </a:ext>
            </a:extLst>
          </p:cNvPr>
          <p:cNvSpPr txBox="1">
            <a:spLocks/>
          </p:cNvSpPr>
          <p:nvPr/>
        </p:nvSpPr>
        <p:spPr>
          <a:xfrm>
            <a:off x="1151112" y="1961456"/>
            <a:ext cx="15841760" cy="8712968"/>
          </a:xfrm>
          <a:prstGeom prst="rect">
            <a:avLst/>
          </a:prstGeom>
          <a:noFill/>
          <a:ln w="9525" cap="flat" cmpd="sng" algn="ctr">
            <a:noFill/>
            <a:prstDash val="solid"/>
          </a:ln>
        </p:spPr>
        <p:style>
          <a:lnRef idx="1">
            <a:schemeClr val="accent4"/>
          </a:lnRef>
          <a:fillRef idx="2">
            <a:schemeClr val="accent4"/>
          </a:fillRef>
          <a:effectRef idx="1">
            <a:schemeClr val="accent4"/>
          </a:effectRef>
          <a:fontRef idx="minor">
            <a:schemeClr val="dk1"/>
          </a:fontRef>
        </p:style>
        <p:txBody>
          <a:bodyPr>
            <a:normAutofit/>
          </a:bodyPr>
          <a:lstStyle>
            <a:lvl1pPr algn="ctr" defTabSz="1828800" rtl="1" eaLnBrk="1" latinLnBrk="0" hangingPunct="1">
              <a:spcBef>
                <a:spcPct val="0"/>
              </a:spcBef>
              <a:buNone/>
              <a:defRPr sz="88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r">
              <a:lnSpc>
                <a:spcPct val="150000"/>
              </a:lnSpc>
            </a:pP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للبرنامج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800" b="1" dirty="0">
                <a:solidFill>
                  <a:schemeClr val="accent6">
                    <a:lumMod val="50000"/>
                  </a:schemeClr>
                </a:solidFill>
                <a:latin typeface="Microsoft Uighur" panose="02000000000000000000" pitchFamily="2" charset="-78"/>
                <a:cs typeface="Microsoft Uighur" panose="02000000000000000000" pitchFamily="2" charset="-78"/>
              </a:rPr>
              <a:t>  </a:t>
            </a:r>
            <a:r>
              <a:rPr lang="ar-OM" sz="4800" dirty="0">
                <a:solidFill>
                  <a:schemeClr val="tx1"/>
                </a:solidFill>
                <a:latin typeface="Microsoft Uighur" panose="02000000000000000000" pitchFamily="2" charset="-78"/>
                <a:cs typeface="Microsoft Uighur" panose="02000000000000000000" pitchFamily="2" charset="-78"/>
              </a:rPr>
              <a:t>يستقصي المفاهيم والنظريات والأسس الفلسفية والتربوية ذات الصلة بالمجال التربوي.</a:t>
            </a:r>
            <a:br>
              <a:rPr lang="ar-OM" sz="4800" dirty="0">
                <a:solidFill>
                  <a:schemeClr val="tx1"/>
                </a:solidFill>
                <a:latin typeface="Microsoft Uighur" panose="02000000000000000000" pitchFamily="2" charset="-78"/>
                <a:cs typeface="Microsoft Uighur" panose="02000000000000000000" pitchFamily="2" charset="-78"/>
              </a:rPr>
            </a:br>
            <a:r>
              <a:rPr lang="ar-OM" sz="4800" b="1" dirty="0">
                <a:solidFill>
                  <a:schemeClr val="accent6">
                    <a:lumMod val="50000"/>
                  </a:schemeClr>
                </a:solidFill>
                <a:latin typeface="Microsoft Uighur" panose="02000000000000000000" pitchFamily="2" charset="-78"/>
                <a:cs typeface="Microsoft Uighur" panose="02000000000000000000" pitchFamily="2" charset="-78"/>
              </a:rPr>
              <a:t>  بنهاية هذه الوحدة التعليمية ستكون قادراً على :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800" b="1" dirty="0">
                <a:solidFill>
                  <a:schemeClr val="accent6">
                    <a:lumMod val="50000"/>
                  </a:schemeClr>
                </a:solidFill>
                <a:latin typeface="Microsoft Uighur" panose="02000000000000000000" pitchFamily="2" charset="-78"/>
                <a:cs typeface="Microsoft Uighur" panose="02000000000000000000" pitchFamily="2" charset="-78"/>
              </a:rPr>
              <a:t>  </a:t>
            </a:r>
            <a:r>
              <a:rPr lang="ar-OM" sz="4800" dirty="0">
                <a:solidFill>
                  <a:schemeClr val="tx1"/>
                </a:solidFill>
                <a:latin typeface="Microsoft Uighur" panose="02000000000000000000" pitchFamily="2" charset="-78"/>
                <a:cs typeface="Microsoft Uighur" panose="02000000000000000000" pitchFamily="2" charset="-78"/>
              </a:rPr>
              <a:t>التعرف على مفهوم الوسائل التعليمية وأهميتها وأنواع الوسائل التعليمية وأسس تصنيفها وأساسيات تصميم وإنتاج الوسائل التعليمية المختلفة  </a:t>
            </a:r>
          </a:p>
          <a:p>
            <a:pPr algn="r">
              <a:lnSpc>
                <a:spcPct val="150000"/>
              </a:lnSpc>
            </a:pP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للوحدة التعليمية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800" b="1" dirty="0">
                <a:solidFill>
                  <a:schemeClr val="accent6">
                    <a:lumMod val="50000"/>
                  </a:schemeClr>
                </a:solidFill>
                <a:latin typeface="Microsoft Uighur" panose="02000000000000000000" pitchFamily="2" charset="-78"/>
                <a:cs typeface="Microsoft Uighur" panose="02000000000000000000" pitchFamily="2" charset="-78"/>
              </a:rPr>
              <a:t>  </a:t>
            </a:r>
            <a:r>
              <a:rPr lang="ar-OM" sz="4800" dirty="0">
                <a:solidFill>
                  <a:schemeClr val="tx1"/>
                </a:solidFill>
                <a:latin typeface="Microsoft Uighur" panose="02000000000000000000" pitchFamily="2" charset="-78"/>
                <a:cs typeface="Microsoft Uighur" panose="02000000000000000000" pitchFamily="2" charset="-78"/>
              </a:rPr>
              <a:t>تطبيق أسس التصميم في إنتاج وسائل تعليمية تعلمية حسب التخصص</a:t>
            </a:r>
          </a:p>
        </p:txBody>
      </p:sp>
    </p:spTree>
    <p:extLst>
      <p:ext uri="{BB962C8B-B14F-4D97-AF65-F5344CB8AC3E}">
        <p14:creationId xmlns:p14="http://schemas.microsoft.com/office/powerpoint/2010/main" val="4165630678"/>
      </p:ext>
    </p:extLst>
  </p:cSld>
  <p:clrMapOvr>
    <a:masterClrMapping/>
  </p:clrMapOvr>
  <mc:AlternateContent xmlns:mc="http://schemas.openxmlformats.org/markup-compatibility/2006" xmlns:p14="http://schemas.microsoft.com/office/powerpoint/2010/main">
    <mc:Choice Requires="p14">
      <p:transition spd="slow" p14:dur="2000" advTm="21753"/>
    </mc:Choice>
    <mc:Fallback xmlns="">
      <p:transition spd="slow" advTm="21753"/>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5CAE11E0-A3C9-419E-A203-2D6419953F61}"/>
              </a:ext>
            </a:extLst>
          </p:cNvPr>
          <p:cNvSpPr txBox="1"/>
          <p:nvPr/>
        </p:nvSpPr>
        <p:spPr>
          <a:xfrm>
            <a:off x="935088" y="1745432"/>
            <a:ext cx="16417824" cy="10495181"/>
          </a:xfrm>
          <a:prstGeom prst="rect">
            <a:avLst/>
          </a:prstGeom>
          <a:noFill/>
        </p:spPr>
        <p:txBody>
          <a:bodyPr wrap="square" rtlCol="1">
            <a:spAutoFit/>
          </a:bodyPr>
          <a:lstStyle/>
          <a:p>
            <a:pPr algn="ctr"/>
            <a:r>
              <a:rPr lang="ar-OM" sz="8800" b="1" dirty="0">
                <a:latin typeface="Microsoft Uighur" panose="02000000000000000000" pitchFamily="2" charset="-78"/>
                <a:cs typeface="Microsoft Uighur" panose="02000000000000000000" pitchFamily="2" charset="-78"/>
              </a:rPr>
              <a:t>تعريفات الوسائل التعليمية</a:t>
            </a:r>
          </a:p>
          <a:p>
            <a:pPr algn="just"/>
            <a:r>
              <a:rPr lang="ar-OM" sz="6600" b="1" dirty="0">
                <a:latin typeface="Microsoft Uighur" panose="02000000000000000000" pitchFamily="2" charset="-78"/>
                <a:cs typeface="Microsoft Uighur" panose="02000000000000000000" pitchFamily="2" charset="-78"/>
              </a:rPr>
              <a:t>عرفها العالم (دنت) </a:t>
            </a:r>
            <a:r>
              <a:rPr lang="ar-OM" sz="6600" dirty="0">
                <a:latin typeface="Microsoft Uighur" panose="02000000000000000000" pitchFamily="2" charset="-78"/>
                <a:cs typeface="Microsoft Uighur" panose="02000000000000000000" pitchFamily="2" charset="-78"/>
              </a:rPr>
              <a:t>بأنها:المواد التي تستخدم في حجرات الدراسة أو غيرها من المواقف التعليمية لتسهيل فهم معاني الكلمات المكتوبة أو المنطوقة .</a:t>
            </a:r>
          </a:p>
          <a:p>
            <a:pPr algn="just"/>
            <a:r>
              <a:rPr lang="ar-OM" sz="6600" b="1" dirty="0">
                <a:latin typeface="Microsoft Uighur" panose="02000000000000000000" pitchFamily="2" charset="-78"/>
                <a:cs typeface="Microsoft Uighur" panose="02000000000000000000" pitchFamily="2" charset="-78"/>
              </a:rPr>
              <a:t>أما ( ديل ) فعرفها على </a:t>
            </a:r>
            <a:r>
              <a:rPr lang="ar-OM" sz="6600" dirty="0">
                <a:latin typeface="Microsoft Uighur" panose="02000000000000000000" pitchFamily="2" charset="-78"/>
                <a:cs typeface="Microsoft Uighur" panose="02000000000000000000" pitchFamily="2" charset="-78"/>
              </a:rPr>
              <a:t>أنها: تلك المواد التي تستخدم لتجويد التدريس وتزويد التلاميذ بخبرات تعليمية باقية الأثر.</a:t>
            </a:r>
          </a:p>
          <a:p>
            <a:pPr algn="just"/>
            <a:r>
              <a:rPr lang="ar-OM" sz="6600" b="1" dirty="0">
                <a:latin typeface="Microsoft Uighur" panose="02000000000000000000" pitchFamily="2" charset="-78"/>
                <a:cs typeface="Microsoft Uighur" panose="02000000000000000000" pitchFamily="2" charset="-78"/>
              </a:rPr>
              <a:t>أما (قسطندي ) فيرى </a:t>
            </a:r>
            <a:r>
              <a:rPr lang="ar-OM" sz="6600" dirty="0">
                <a:latin typeface="Microsoft Uighur" panose="02000000000000000000" pitchFamily="2" charset="-78"/>
                <a:cs typeface="Microsoft Uighur" panose="02000000000000000000" pitchFamily="2" charset="-78"/>
              </a:rPr>
              <a:t>أنها الوسيلة أو الأداة أو المادة التي يستعملها التلميذ في عملية التعلم واكتساب الخبرات وإدراك المبادئ بسرعة ويستعملها المعلم بهدف تهيئة الجو المناسب الذي يستطيع العمل فيه بأنجح الأساليب وأحدث الطرائق للوصول بتلاميذه الى الحقائق والعلم الصحيح بسرعة وقوة وأقل كلفة.</a:t>
            </a:r>
          </a:p>
          <a:p>
            <a:pPr algn="ctr"/>
            <a:endParaRPr lang="ar-OM" sz="6000" b="1"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62814620"/>
      </p:ext>
    </p:extLst>
  </p:cSld>
  <p:clrMapOvr>
    <a:masterClrMapping/>
  </p:clrMapOvr>
  <mc:AlternateContent xmlns:mc="http://schemas.openxmlformats.org/markup-compatibility/2006" xmlns:p14="http://schemas.microsoft.com/office/powerpoint/2010/main">
    <mc:Choice Requires="p14">
      <p:transition spd="slow" p14:dur="2000" advTm="481569"/>
    </mc:Choice>
    <mc:Fallback xmlns="">
      <p:transition spd="slow" advTm="481569"/>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algn="r" eaLnBrk="1" hangingPunct="1">
              <a:defRPr/>
            </a:pPr>
            <a:br>
              <a:rPr lang="ar-SA" altLang="en-US" sz="5600">
                <a:effectLst>
                  <a:outerShdw blurRad="38100" dist="38100" dir="2700000" algn="tl">
                    <a:srgbClr val="FFFFFF"/>
                  </a:outerShdw>
                </a:effectLst>
              </a:rPr>
            </a:br>
            <a:br>
              <a:rPr lang="ar-SA" altLang="en-US" sz="5600">
                <a:effectLst>
                  <a:outerShdw blurRad="38100" dist="38100" dir="2700000" algn="tl">
                    <a:srgbClr val="FFFFFF"/>
                  </a:outerShdw>
                </a:effectLst>
              </a:rPr>
            </a:br>
            <a:br>
              <a:rPr lang="ar-SA" altLang="en-US" sz="5600">
                <a:effectLst>
                  <a:outerShdw blurRad="38100" dist="38100" dir="2700000" algn="tl">
                    <a:srgbClr val="FFFFFF"/>
                  </a:outerShdw>
                </a:effectLst>
              </a:rPr>
            </a:br>
            <a:br>
              <a:rPr lang="ar-SA" altLang="en-US" sz="5600">
                <a:effectLst>
                  <a:outerShdw blurRad="38100" dist="38100" dir="2700000" algn="tl">
                    <a:srgbClr val="FFFFFF"/>
                  </a:outerShdw>
                </a:effectLst>
              </a:rPr>
            </a:br>
            <a:br>
              <a:rPr lang="ar-SA" altLang="en-US" sz="5600">
                <a:effectLst>
                  <a:outerShdw blurRad="38100" dist="38100" dir="2700000" algn="tl">
                    <a:srgbClr val="FFFFFF"/>
                  </a:outerShdw>
                </a:effectLst>
              </a:rPr>
            </a:br>
            <a:br>
              <a:rPr lang="ar-SA" altLang="en-US" sz="5600">
                <a:effectLst>
                  <a:outerShdw blurRad="38100" dist="38100" dir="2700000" algn="tl">
                    <a:srgbClr val="FFFFFF"/>
                  </a:outerShdw>
                </a:effectLst>
              </a:rPr>
            </a:br>
            <a:endParaRPr lang="en-US" altLang="en-US" sz="5600" b="1">
              <a:effectLst>
                <a:outerShdw blurRad="38100" dist="38100" dir="2700000" algn="tl">
                  <a:srgbClr val="FFFFFF"/>
                </a:outerShdw>
              </a:effectLst>
            </a:endParaRPr>
          </a:p>
        </p:txBody>
      </p:sp>
      <p:sp>
        <p:nvSpPr>
          <p:cNvPr id="5123" name="Text Box 13"/>
          <p:cNvSpPr txBox="1">
            <a:spLocks noChangeArrowheads="1"/>
          </p:cNvSpPr>
          <p:nvPr/>
        </p:nvSpPr>
        <p:spPr bwMode="auto">
          <a:xfrm>
            <a:off x="790577" y="952500"/>
            <a:ext cx="16995774"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justLow" eaLnBrk="1" hangingPunct="1">
              <a:spcBef>
                <a:spcPct val="50000"/>
              </a:spcBef>
            </a:pPr>
            <a:r>
              <a:rPr lang="ar-SA" altLang="en-US" sz="6600" dirty="0">
                <a:latin typeface="Microsoft Uighur" panose="02000000000000000000" pitchFamily="2" charset="-78"/>
                <a:cs typeface="Microsoft Uighur" panose="02000000000000000000" pitchFamily="2" charset="-78"/>
              </a:rPr>
              <a:t>يمكن القول بأن الوسيلة التعليمية هي أدوات تعين الدارس على اكتساب الخبرات والمهارات والمفاهيم وإدراك الحقائق والمعلومات وتوضيحها بحيث تثير حواس المتعلم وتساهم في إكسابه الخبرات اللازمة وتبسيط الرسالة التعليمية وتشويقه لها.</a:t>
            </a:r>
            <a:endParaRPr lang="en-US" altLang="en-US" sz="6600" dirty="0">
              <a:latin typeface="Microsoft Uighur" panose="02000000000000000000" pitchFamily="2" charset="-78"/>
              <a:cs typeface="Microsoft Uighur" panose="02000000000000000000" pitchFamily="2" charset="-78"/>
            </a:endParaRPr>
          </a:p>
        </p:txBody>
      </p:sp>
      <p:sp>
        <p:nvSpPr>
          <p:cNvPr id="5124" name="Text Box 14"/>
          <p:cNvSpPr txBox="1">
            <a:spLocks noChangeArrowheads="1"/>
          </p:cNvSpPr>
          <p:nvPr/>
        </p:nvSpPr>
        <p:spPr bwMode="auto">
          <a:xfrm>
            <a:off x="4679950" y="4984751"/>
            <a:ext cx="9359900" cy="1323439"/>
          </a:xfrm>
          <a:prstGeom prst="rect">
            <a:avLst/>
          </a:prstGeom>
          <a:noFill/>
          <a:ln w="571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pPr>
            <a:r>
              <a:rPr lang="ar-SA" altLang="en-US" sz="6400"/>
              <a:t> </a:t>
            </a:r>
            <a:r>
              <a:rPr lang="ar-SA" altLang="en-US" sz="8000" b="1">
                <a:cs typeface="Times New Roman" panose="02020603050405020304" pitchFamily="18" charset="0"/>
              </a:rPr>
              <a:t>الوسائل التعليمية</a:t>
            </a:r>
            <a:endParaRPr lang="en-US" altLang="en-US" sz="8000" b="1">
              <a:cs typeface="Times New Roman" panose="02020603050405020304" pitchFamily="18" charset="0"/>
            </a:endParaRPr>
          </a:p>
        </p:txBody>
      </p:sp>
      <p:sp>
        <p:nvSpPr>
          <p:cNvPr id="5125" name="Line 15"/>
          <p:cNvSpPr>
            <a:spLocks noChangeShapeType="1"/>
          </p:cNvSpPr>
          <p:nvPr/>
        </p:nvSpPr>
        <p:spPr bwMode="auto">
          <a:xfrm>
            <a:off x="9286876" y="6308190"/>
            <a:ext cx="0" cy="8387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7200"/>
          </a:p>
        </p:txBody>
      </p:sp>
      <p:sp>
        <p:nvSpPr>
          <p:cNvPr id="5126" name="Line 16"/>
          <p:cNvSpPr>
            <a:spLocks noChangeShapeType="1"/>
          </p:cNvSpPr>
          <p:nvPr/>
        </p:nvSpPr>
        <p:spPr bwMode="auto">
          <a:xfrm>
            <a:off x="4391027" y="7146926"/>
            <a:ext cx="1022667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7200"/>
          </a:p>
        </p:txBody>
      </p:sp>
      <p:sp>
        <p:nvSpPr>
          <p:cNvPr id="5127" name="Line 17"/>
          <p:cNvSpPr>
            <a:spLocks noChangeShapeType="1"/>
          </p:cNvSpPr>
          <p:nvPr/>
        </p:nvSpPr>
        <p:spPr bwMode="auto">
          <a:xfrm>
            <a:off x="4391026" y="7146926"/>
            <a:ext cx="0" cy="7207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7200"/>
          </a:p>
        </p:txBody>
      </p:sp>
      <p:sp>
        <p:nvSpPr>
          <p:cNvPr id="5128" name="Line 18"/>
          <p:cNvSpPr>
            <a:spLocks noChangeShapeType="1"/>
          </p:cNvSpPr>
          <p:nvPr/>
        </p:nvSpPr>
        <p:spPr bwMode="auto">
          <a:xfrm>
            <a:off x="14617700" y="7146926"/>
            <a:ext cx="0" cy="7207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7200"/>
          </a:p>
        </p:txBody>
      </p:sp>
      <p:sp>
        <p:nvSpPr>
          <p:cNvPr id="5129" name="Text Box 19"/>
          <p:cNvSpPr txBox="1">
            <a:spLocks noChangeArrowheads="1"/>
          </p:cNvSpPr>
          <p:nvPr/>
        </p:nvSpPr>
        <p:spPr bwMode="auto">
          <a:xfrm>
            <a:off x="11734800" y="7867650"/>
            <a:ext cx="5905500" cy="1077218"/>
          </a:xfrm>
          <a:prstGeom prst="rect">
            <a:avLst/>
          </a:prstGeom>
          <a:noFill/>
          <a:ln w="571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eaLnBrk="1" hangingPunct="1">
              <a:spcBef>
                <a:spcPct val="50000"/>
              </a:spcBef>
            </a:pPr>
            <a:r>
              <a:rPr lang="ar-SA" altLang="en-US" sz="6400"/>
              <a:t>مادة تعليمية(محتوى)</a:t>
            </a:r>
            <a:endParaRPr lang="en-US" altLang="en-US" sz="6400"/>
          </a:p>
        </p:txBody>
      </p:sp>
      <p:sp>
        <p:nvSpPr>
          <p:cNvPr id="5130" name="Text Box 21"/>
          <p:cNvSpPr txBox="1">
            <a:spLocks noChangeArrowheads="1"/>
          </p:cNvSpPr>
          <p:nvPr/>
        </p:nvSpPr>
        <p:spPr bwMode="auto">
          <a:xfrm>
            <a:off x="1511300" y="7867650"/>
            <a:ext cx="54737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eaLnBrk="1" hangingPunct="1">
              <a:spcBef>
                <a:spcPct val="50000"/>
              </a:spcBef>
            </a:pPr>
            <a:endParaRPr lang="en-US" altLang="en-US" sz="6400"/>
          </a:p>
        </p:txBody>
      </p:sp>
      <p:sp>
        <p:nvSpPr>
          <p:cNvPr id="5131" name="Text Box 22"/>
          <p:cNvSpPr txBox="1">
            <a:spLocks noChangeArrowheads="1"/>
          </p:cNvSpPr>
          <p:nvPr/>
        </p:nvSpPr>
        <p:spPr bwMode="auto">
          <a:xfrm>
            <a:off x="1368426" y="7867650"/>
            <a:ext cx="5905500" cy="1077218"/>
          </a:xfrm>
          <a:prstGeom prst="rect">
            <a:avLst/>
          </a:prstGeom>
          <a:noFill/>
          <a:ln w="571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eaLnBrk="1" hangingPunct="1">
              <a:spcBef>
                <a:spcPct val="50000"/>
              </a:spcBef>
            </a:pPr>
            <a:r>
              <a:rPr lang="ar-SA" altLang="en-US" sz="6400"/>
              <a:t>أداة أو جهاز(إطار)</a:t>
            </a:r>
            <a:endParaRPr lang="en-US" altLang="en-US" sz="6400"/>
          </a:p>
        </p:txBody>
      </p:sp>
      <p:sp>
        <p:nvSpPr>
          <p:cNvPr id="5132" name="Line 23"/>
          <p:cNvSpPr>
            <a:spLocks noChangeShapeType="1"/>
          </p:cNvSpPr>
          <p:nvPr/>
        </p:nvSpPr>
        <p:spPr bwMode="auto">
          <a:xfrm flipH="1">
            <a:off x="4248149" y="8944868"/>
            <a:ext cx="1" cy="79285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7200"/>
          </a:p>
        </p:txBody>
      </p:sp>
      <p:sp>
        <p:nvSpPr>
          <p:cNvPr id="5133" name="Line 24"/>
          <p:cNvSpPr>
            <a:spLocks noChangeShapeType="1"/>
          </p:cNvSpPr>
          <p:nvPr/>
        </p:nvSpPr>
        <p:spPr bwMode="auto">
          <a:xfrm>
            <a:off x="14617700" y="8944868"/>
            <a:ext cx="0" cy="79285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7200"/>
          </a:p>
        </p:txBody>
      </p:sp>
      <p:sp>
        <p:nvSpPr>
          <p:cNvPr id="5134" name="Line 25"/>
          <p:cNvSpPr>
            <a:spLocks noChangeShapeType="1"/>
          </p:cNvSpPr>
          <p:nvPr/>
        </p:nvSpPr>
        <p:spPr bwMode="auto">
          <a:xfrm>
            <a:off x="4248151" y="9737726"/>
            <a:ext cx="103695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7200"/>
          </a:p>
        </p:txBody>
      </p:sp>
      <p:sp>
        <p:nvSpPr>
          <p:cNvPr id="5135" name="Line 26"/>
          <p:cNvSpPr>
            <a:spLocks noChangeShapeType="1"/>
          </p:cNvSpPr>
          <p:nvPr/>
        </p:nvSpPr>
        <p:spPr bwMode="auto">
          <a:xfrm>
            <a:off x="9286876" y="9737726"/>
            <a:ext cx="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7200"/>
          </a:p>
        </p:txBody>
      </p:sp>
      <p:sp>
        <p:nvSpPr>
          <p:cNvPr id="5136" name="Text Box 27"/>
          <p:cNvSpPr txBox="1">
            <a:spLocks noChangeArrowheads="1"/>
          </p:cNvSpPr>
          <p:nvPr/>
        </p:nvSpPr>
        <p:spPr bwMode="auto">
          <a:xfrm>
            <a:off x="7127877" y="10169526"/>
            <a:ext cx="446405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eaLnBrk="1" hangingPunct="1">
              <a:spcBef>
                <a:spcPct val="50000"/>
              </a:spcBef>
            </a:pPr>
            <a:endParaRPr lang="en-US" altLang="en-US" sz="6400"/>
          </a:p>
        </p:txBody>
      </p:sp>
      <p:sp>
        <p:nvSpPr>
          <p:cNvPr id="5137" name="Text Box 28"/>
          <p:cNvSpPr txBox="1">
            <a:spLocks noChangeArrowheads="1"/>
          </p:cNvSpPr>
          <p:nvPr/>
        </p:nvSpPr>
        <p:spPr bwMode="auto">
          <a:xfrm>
            <a:off x="7127877" y="10169527"/>
            <a:ext cx="4032250" cy="1077218"/>
          </a:xfrm>
          <a:prstGeom prst="rect">
            <a:avLst/>
          </a:prstGeom>
          <a:noFill/>
          <a:ln w="571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eaLnBrk="1" hangingPunct="1">
              <a:spcBef>
                <a:spcPct val="50000"/>
              </a:spcBef>
            </a:pPr>
            <a:r>
              <a:rPr lang="ar-SA" altLang="en-US" sz="6400"/>
              <a:t>طريقةالتعامل</a:t>
            </a:r>
            <a:endParaRPr lang="en-US" altLang="en-US" sz="6400"/>
          </a:p>
        </p:txBody>
      </p:sp>
    </p:spTree>
    <p:extLst>
      <p:ext uri="{BB962C8B-B14F-4D97-AF65-F5344CB8AC3E}">
        <p14:creationId xmlns:p14="http://schemas.microsoft.com/office/powerpoint/2010/main" val="716906686"/>
      </p:ext>
    </p:extLst>
  </p:cSld>
  <p:clrMapOvr>
    <a:masterClrMapping/>
  </p:clrMapOvr>
  <p:transition spd="slow" advTm="299638">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36626" y="809627"/>
            <a:ext cx="16459200" cy="1920874"/>
          </a:xfrm>
        </p:spPr>
        <p:txBody>
          <a:bodyPr>
            <a:normAutofit/>
          </a:bodyPr>
          <a:lstStyle/>
          <a:p>
            <a:pPr>
              <a:spcBef>
                <a:spcPct val="50000"/>
              </a:spcBef>
              <a:defRPr/>
            </a:pPr>
            <a:r>
              <a:rPr lang="ar-OM" altLang="en-US" sz="7200" b="1" dirty="0">
                <a:latin typeface="Microsoft Uighur" panose="02000000000000000000" pitchFamily="2" charset="-78"/>
                <a:ea typeface="+mn-ea"/>
                <a:cs typeface="Microsoft Uighur" panose="02000000000000000000" pitchFamily="2" charset="-78"/>
              </a:rPr>
              <a:t>علاقة الوسائل التعليمية بتكنولوجيا التعليم</a:t>
            </a:r>
            <a:endParaRPr lang="en-US" altLang="en-US" sz="7200" b="1" dirty="0">
              <a:latin typeface="Microsoft Uighur" panose="02000000000000000000" pitchFamily="2" charset="-78"/>
              <a:ea typeface="+mn-ea"/>
              <a:cs typeface="Microsoft Uighur" panose="02000000000000000000" pitchFamily="2" charset="-78"/>
            </a:endParaRPr>
          </a:p>
        </p:txBody>
      </p:sp>
      <p:sp>
        <p:nvSpPr>
          <p:cNvPr id="6147" name="Rectangle 3"/>
          <p:cNvSpPr>
            <a:spLocks noGrp="1" noChangeArrowheads="1"/>
          </p:cNvSpPr>
          <p:nvPr>
            <p:ph type="body" idx="4294967295"/>
          </p:nvPr>
        </p:nvSpPr>
        <p:spPr>
          <a:xfrm>
            <a:off x="0" y="3962400"/>
            <a:ext cx="17640300" cy="8229600"/>
          </a:xfrm>
        </p:spPr>
        <p:txBody>
          <a:bodyPr/>
          <a:lstStyle/>
          <a:p>
            <a:pPr eaLnBrk="1" hangingPunct="1">
              <a:buFont typeface="Wingdings" panose="05000000000000000000" pitchFamily="2" charset="2"/>
              <a:buNone/>
              <a:defRPr/>
            </a:pPr>
            <a:r>
              <a:rPr lang="ar-SA" altLang="en-US"/>
              <a:t>               </a:t>
            </a:r>
            <a:endParaRPr lang="en-US" altLang="en-US"/>
          </a:p>
        </p:txBody>
      </p:sp>
      <p:sp>
        <p:nvSpPr>
          <p:cNvPr id="6148" name="Text Box 13"/>
          <p:cNvSpPr txBox="1">
            <a:spLocks noChangeArrowheads="1"/>
          </p:cNvSpPr>
          <p:nvPr/>
        </p:nvSpPr>
        <p:spPr bwMode="auto">
          <a:xfrm>
            <a:off x="2232027" y="8299451"/>
            <a:ext cx="23050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eaLnBrk="1" hangingPunct="1">
              <a:spcBef>
                <a:spcPct val="50000"/>
              </a:spcBef>
            </a:pPr>
            <a:endParaRPr lang="en-US" altLang="en-US"/>
          </a:p>
        </p:txBody>
      </p:sp>
      <p:sp>
        <p:nvSpPr>
          <p:cNvPr id="6149" name="Text Box 15"/>
          <p:cNvSpPr txBox="1">
            <a:spLocks noChangeArrowheads="1"/>
          </p:cNvSpPr>
          <p:nvPr/>
        </p:nvSpPr>
        <p:spPr bwMode="auto">
          <a:xfrm>
            <a:off x="790576" y="3114676"/>
            <a:ext cx="16849724"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eaLnBrk="1" hangingPunct="1">
              <a:spcBef>
                <a:spcPct val="50000"/>
              </a:spcBef>
            </a:pPr>
            <a:endParaRPr lang="en-US" altLang="en-US" sz="6400"/>
          </a:p>
        </p:txBody>
      </p:sp>
      <p:sp>
        <p:nvSpPr>
          <p:cNvPr id="6150" name="Text Box 16"/>
          <p:cNvSpPr txBox="1">
            <a:spLocks noChangeArrowheads="1"/>
          </p:cNvSpPr>
          <p:nvPr/>
        </p:nvSpPr>
        <p:spPr bwMode="auto">
          <a:xfrm>
            <a:off x="1295128" y="2682877"/>
            <a:ext cx="15553728" cy="10295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justLow" eaLnBrk="1" hangingPunct="1">
              <a:spcBef>
                <a:spcPct val="50000"/>
              </a:spcBef>
            </a:pPr>
            <a:r>
              <a:rPr lang="ar-SA" altLang="en-US" sz="6000" b="1" dirty="0">
                <a:latin typeface="Microsoft Uighur" panose="02000000000000000000" pitchFamily="2" charset="-78"/>
                <a:cs typeface="Microsoft Uighur" panose="02000000000000000000" pitchFamily="2" charset="-78"/>
              </a:rPr>
              <a:t>عند تتبع التطور التاريخي لمصطلح تكنولوجيا التعليم نجد أن الوسائل التعليمية هي مرحلة من مراحل تطور تكنولوجيا التعليم.  وضح ذلك ؟</a:t>
            </a:r>
            <a:endParaRPr lang="ar-OM" altLang="en-US" sz="6000" b="1" dirty="0">
              <a:latin typeface="Microsoft Uighur" panose="02000000000000000000" pitchFamily="2" charset="-78"/>
              <a:cs typeface="Microsoft Uighur" panose="02000000000000000000" pitchFamily="2" charset="-78"/>
            </a:endParaRPr>
          </a:p>
          <a:p>
            <a:pPr algn="justLow" eaLnBrk="1" hangingPunct="1">
              <a:spcBef>
                <a:spcPct val="50000"/>
              </a:spcBef>
            </a:pPr>
            <a:r>
              <a:rPr lang="ar-OM" altLang="en-US" sz="5400" dirty="0">
                <a:latin typeface="Microsoft Uighur" panose="02000000000000000000" pitchFamily="2" charset="-78"/>
                <a:cs typeface="Microsoft Uighur" panose="02000000000000000000" pitchFamily="2" charset="-78"/>
              </a:rPr>
              <a:t>فتكنولوجيا التعليم هي عملية منهجية لتخطيط العملية التعليمية التعلمية وتطويرها وتنفيذها وتقويمها في ضوء أهداف محدده تقوم على نتائج البحوث  في مختلف مجالات المعرفه وتستخدم جميع المواد المتاحة البشرية وغير البشرية للوصول الى تعليم أعلى ذي فاعلية وكفاءة. من خلال هذا التعريف نلاحظ أن مفهوم تكنولوجيا التعليم أشمل من مفهوم الوسائل التعليمية التي تعني المواد والأدوات غير البشرية أو الآلية التي تستخدم في تطويرالتعليم وتحسين فاعليته.</a:t>
            </a:r>
          </a:p>
          <a:p>
            <a:pPr algn="justLow">
              <a:spcBef>
                <a:spcPct val="50000"/>
              </a:spcBef>
            </a:pPr>
            <a:r>
              <a:rPr lang="ar-OM" altLang="en-US" sz="4800" dirty="0">
                <a:solidFill>
                  <a:srgbClr val="000000"/>
                </a:solidFill>
              </a:rPr>
              <a:t> </a:t>
            </a:r>
            <a:r>
              <a:rPr lang="ar-OM" altLang="en-US" sz="6000" b="1" dirty="0">
                <a:latin typeface="Microsoft Uighur" panose="02000000000000000000" pitchFamily="2" charset="-78"/>
                <a:cs typeface="Microsoft Uighur" panose="02000000000000000000" pitchFamily="2" charset="-78"/>
              </a:rPr>
              <a:t>ولكن يبقى السؤال ماهو الفرق بين الوسائل التعليمية ومفهوم التكنولوجيا في التعليم؟</a:t>
            </a:r>
          </a:p>
          <a:p>
            <a:pPr algn="justLow" eaLnBrk="1" hangingPunct="1">
              <a:spcBef>
                <a:spcPct val="50000"/>
              </a:spcBef>
            </a:pPr>
            <a:endParaRPr lang="en-US" altLang="en-US" sz="6400" b="1" dirty="0">
              <a:solidFill>
                <a:srgbClr val="000000"/>
              </a:solidFill>
            </a:endParaRPr>
          </a:p>
        </p:txBody>
      </p:sp>
    </p:spTree>
    <p:extLst>
      <p:ext uri="{BB962C8B-B14F-4D97-AF65-F5344CB8AC3E}">
        <p14:creationId xmlns:p14="http://schemas.microsoft.com/office/powerpoint/2010/main" val="2119033550"/>
      </p:ext>
    </p:extLst>
  </p:cSld>
  <p:clrMapOvr>
    <a:masterClrMapping/>
  </p:clrMapOvr>
  <p:transition spd="slow" advTm="285853">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953344"/>
            <a:ext cx="16459200" cy="1920874"/>
          </a:xfrm>
        </p:spPr>
        <p:txBody>
          <a:bodyPr>
            <a:normAutofit/>
          </a:bodyPr>
          <a:lstStyle/>
          <a:p>
            <a:pPr eaLnBrk="1" hangingPunct="1">
              <a:defRPr/>
            </a:pPr>
            <a:r>
              <a:rPr lang="ar-SA" altLang="en-US" sz="7200" b="1" dirty="0">
                <a:latin typeface="Microsoft Uighur" panose="02000000000000000000" pitchFamily="2" charset="-78"/>
                <a:ea typeface="+mn-ea"/>
                <a:cs typeface="Microsoft Uighur" panose="02000000000000000000" pitchFamily="2" charset="-78"/>
              </a:rPr>
              <a:t>تصنيف الوسائل التعليمية</a:t>
            </a:r>
            <a:endParaRPr lang="en-US" altLang="en-US" sz="7200" b="1" dirty="0">
              <a:latin typeface="Microsoft Uighur" panose="02000000000000000000" pitchFamily="2" charset="-78"/>
              <a:ea typeface="+mn-ea"/>
              <a:cs typeface="Microsoft Uighur" panose="02000000000000000000" pitchFamily="2" charset="-78"/>
            </a:endParaRPr>
          </a:p>
        </p:txBody>
      </p:sp>
      <p:sp>
        <p:nvSpPr>
          <p:cNvPr id="7171" name="Rectangle 3"/>
          <p:cNvSpPr>
            <a:spLocks noGrp="1" noChangeArrowheads="1"/>
          </p:cNvSpPr>
          <p:nvPr>
            <p:ph type="body" idx="1"/>
          </p:nvPr>
        </p:nvSpPr>
        <p:spPr>
          <a:xfrm>
            <a:off x="914400" y="2682876"/>
            <a:ext cx="16459200" cy="9509124"/>
          </a:xfrm>
        </p:spPr>
        <p:txBody>
          <a:bodyPr/>
          <a:lstStyle/>
          <a:p>
            <a:pPr marL="1219200" indent="-1219200" algn="justLow">
              <a:buNone/>
              <a:defRPr/>
            </a:pPr>
            <a:r>
              <a:rPr lang="ar-SA" altLang="en-US" sz="6000" b="1" dirty="0">
                <a:latin typeface="Microsoft Uighur" panose="02000000000000000000" pitchFamily="2" charset="-78"/>
                <a:cs typeface="Microsoft Uighur" panose="02000000000000000000" pitchFamily="2" charset="-78"/>
              </a:rPr>
              <a:t>هناك مجموعة من المعايير المختلفة لتصنيف الوسائل التعليمية هي:</a:t>
            </a:r>
          </a:p>
          <a:p>
            <a:pPr marL="1219200" indent="-1219200" algn="justLow">
              <a:buNone/>
              <a:defRPr/>
            </a:pPr>
            <a:r>
              <a:rPr lang="ar-SA" altLang="en-US" sz="5400" dirty="0">
                <a:latin typeface="Microsoft Uighur" panose="02000000000000000000" pitchFamily="2" charset="-78"/>
                <a:cs typeface="Microsoft Uighur" panose="02000000000000000000" pitchFamily="2" charset="-78"/>
              </a:rPr>
              <a:t>1-</a:t>
            </a:r>
            <a:r>
              <a:rPr lang="ar-SA" altLang="en-US" b="1" dirty="0"/>
              <a:t> </a:t>
            </a:r>
            <a:r>
              <a:rPr lang="ar-SA" altLang="en-US" sz="5400" b="1" dirty="0">
                <a:latin typeface="Microsoft Uighur" panose="02000000000000000000" pitchFamily="2" charset="-78"/>
                <a:cs typeface="Microsoft Uighur" panose="02000000000000000000" pitchFamily="2" charset="-78"/>
              </a:rPr>
              <a:t>الحواس المشتركة في الوسيلة التعليمية: </a:t>
            </a:r>
            <a:r>
              <a:rPr lang="ar-SA" altLang="en-US" sz="5400" dirty="0">
                <a:latin typeface="Microsoft Uighur" panose="02000000000000000000" pitchFamily="2" charset="-78"/>
                <a:cs typeface="Microsoft Uighur" panose="02000000000000000000" pitchFamily="2" charset="-78"/>
              </a:rPr>
              <a:t>يعتمد هذا التصنيف على طبيعة الحواس التي تخاطبها الوسائل فالوسائل البصرية كالصور والرسومات والشرائح والشفافيات تخاطب حاسة البصر. أذكر أمثلة أخرى؟</a:t>
            </a:r>
          </a:p>
          <a:p>
            <a:pPr marL="1219200" indent="-1219200" algn="justLow">
              <a:buNone/>
              <a:defRPr/>
            </a:pPr>
            <a:r>
              <a:rPr lang="ar-SA" altLang="en-US" sz="5400" b="1" dirty="0">
                <a:latin typeface="Microsoft Uighur" panose="02000000000000000000" pitchFamily="2" charset="-78"/>
                <a:cs typeface="Microsoft Uighur" panose="02000000000000000000" pitchFamily="2" charset="-78"/>
              </a:rPr>
              <a:t>2- الفئة المست</a:t>
            </a:r>
            <a:r>
              <a:rPr lang="ar-OM" altLang="en-US" sz="5400" b="1" dirty="0">
                <a:latin typeface="Microsoft Uighur" panose="02000000000000000000" pitchFamily="2" charset="-78"/>
                <a:cs typeface="Microsoft Uighur" panose="02000000000000000000" pitchFamily="2" charset="-78"/>
              </a:rPr>
              <a:t>ه</a:t>
            </a:r>
            <a:r>
              <a:rPr lang="ar-SA" altLang="en-US" sz="5400" b="1" dirty="0">
                <a:latin typeface="Microsoft Uighur" panose="02000000000000000000" pitchFamily="2" charset="-78"/>
                <a:cs typeface="Microsoft Uighur" panose="02000000000000000000" pitchFamily="2" charset="-78"/>
              </a:rPr>
              <a:t>د</a:t>
            </a:r>
            <a:r>
              <a:rPr lang="ar-OM" altLang="en-US" sz="5400" b="1" dirty="0">
                <a:latin typeface="Microsoft Uighur" panose="02000000000000000000" pitchFamily="2" charset="-78"/>
                <a:cs typeface="Microsoft Uighur" panose="02000000000000000000" pitchFamily="2" charset="-78"/>
              </a:rPr>
              <a:t>ف</a:t>
            </a:r>
            <a:r>
              <a:rPr lang="ar-SA" altLang="en-US" sz="5400" b="1" dirty="0">
                <a:latin typeface="Microsoft Uighur" panose="02000000000000000000" pitchFamily="2" charset="-78"/>
                <a:cs typeface="Microsoft Uighur" panose="02000000000000000000" pitchFamily="2" charset="-78"/>
              </a:rPr>
              <a:t>ة: </a:t>
            </a:r>
            <a:r>
              <a:rPr lang="ar-SA" altLang="en-US" sz="5400" dirty="0">
                <a:latin typeface="Microsoft Uighur" panose="02000000000000000000" pitchFamily="2" charset="-78"/>
                <a:cs typeface="Microsoft Uighur" panose="02000000000000000000" pitchFamily="2" charset="-78"/>
              </a:rPr>
              <a:t>ويقصد بها حجم المتعلمين فهناك وسائل للتعليم الفردي ووسائل للتعليم الجمعي ووسائل للتعليم الجماهيري. أذكر أمثلة ؟  </a:t>
            </a:r>
            <a:endParaRPr lang="ar-OM" altLang="en-US" sz="5400" dirty="0">
              <a:latin typeface="Microsoft Uighur" panose="02000000000000000000" pitchFamily="2" charset="-78"/>
              <a:cs typeface="Microsoft Uighur" panose="02000000000000000000" pitchFamily="2" charset="-78"/>
            </a:endParaRPr>
          </a:p>
          <a:p>
            <a:pPr marL="1219200" indent="-1219200" algn="justLow">
              <a:buNone/>
              <a:defRPr/>
            </a:pPr>
            <a:r>
              <a:rPr lang="ar-OM" altLang="en-US" sz="5400" b="1" dirty="0">
                <a:latin typeface="Microsoft Uighur" panose="02000000000000000000" pitchFamily="2" charset="-78"/>
                <a:cs typeface="Microsoft Uighur" panose="02000000000000000000" pitchFamily="2" charset="-78"/>
              </a:rPr>
              <a:t>3- الكلفة :</a:t>
            </a:r>
            <a:r>
              <a:rPr lang="ar-OM" altLang="en-US" sz="5400" dirty="0">
                <a:latin typeface="Microsoft Uighur" panose="02000000000000000000" pitchFamily="2" charset="-78"/>
                <a:cs typeface="Microsoft Uighur" panose="02000000000000000000" pitchFamily="2" charset="-78"/>
              </a:rPr>
              <a:t>بعض التربويين صنف الوسائل التعليمية حسب الكلفة المادية معتمدين على نظرية الطلب والعرض.  وضح ذلك؟</a:t>
            </a:r>
          </a:p>
          <a:p>
            <a:pPr marL="1219200" indent="-1219200" algn="justLow">
              <a:buNone/>
              <a:defRPr/>
            </a:pPr>
            <a:r>
              <a:rPr lang="ar-OM" altLang="en-US" sz="5400" b="1" dirty="0">
                <a:latin typeface="Microsoft Uighur" panose="02000000000000000000" pitchFamily="2" charset="-78"/>
                <a:cs typeface="Microsoft Uighur" panose="02000000000000000000" pitchFamily="2" charset="-78"/>
              </a:rPr>
              <a:t>4- مدى التوافر: </a:t>
            </a:r>
            <a:r>
              <a:rPr lang="ar-OM" altLang="en-US" sz="5400" dirty="0">
                <a:latin typeface="Microsoft Uighur" panose="02000000000000000000" pitchFamily="2" charset="-78"/>
                <a:cs typeface="Microsoft Uighur" panose="02000000000000000000" pitchFamily="2" charset="-78"/>
              </a:rPr>
              <a:t>إن الكلفة المادية للوسيلة تتحكم في مدى توافرها فالعامل الاقتصادي وترتيب الاولويات من العوامل المؤثرة على اقتناء الوسيلة التعليمية.</a:t>
            </a:r>
          </a:p>
          <a:p>
            <a:pPr marL="1219200" indent="-1219200" algn="justLow">
              <a:buNone/>
              <a:defRPr/>
            </a:pPr>
            <a:endParaRPr lang="ar-OM" altLang="en-US" sz="5400" dirty="0">
              <a:latin typeface="Microsoft Uighur" panose="02000000000000000000" pitchFamily="2" charset="-78"/>
              <a:cs typeface="Microsoft Uighur" panose="02000000000000000000" pitchFamily="2" charset="-78"/>
            </a:endParaRPr>
          </a:p>
          <a:p>
            <a:pPr marL="1219200" indent="-1219200" algn="justLow">
              <a:buNone/>
              <a:defRPr/>
            </a:pPr>
            <a:endParaRPr lang="en-US" altLang="en-US" sz="5400"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1500867690"/>
      </p:ext>
    </p:extLst>
  </p:cSld>
  <p:clrMapOvr>
    <a:masterClrMapping/>
  </p:clrMapOvr>
  <mc:AlternateContent xmlns:mc="http://schemas.openxmlformats.org/markup-compatibility/2006" xmlns:p14="http://schemas.microsoft.com/office/powerpoint/2010/main">
    <mc:Choice Requires="p14">
      <p:transition spd="slow" p14:dur="2000" advTm="328248"/>
    </mc:Choice>
    <mc:Fallback xmlns="">
      <p:transition spd="slow" advTm="32824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935088" y="886877"/>
            <a:ext cx="16459200" cy="9223374"/>
          </a:xfrm>
        </p:spPr>
        <p:txBody>
          <a:bodyPr/>
          <a:lstStyle/>
          <a:p>
            <a:pPr algn="justLow" eaLnBrk="1" hangingPunct="1">
              <a:buClr>
                <a:srgbClr val="000000"/>
              </a:buClr>
              <a:buFont typeface="Wingdings" panose="05000000000000000000" pitchFamily="2" charset="2"/>
              <a:buNone/>
              <a:defRPr/>
            </a:pPr>
            <a:r>
              <a:rPr lang="ar-OM" altLang="en-US" sz="5400" b="1" dirty="0">
                <a:latin typeface="Microsoft Uighur" panose="02000000000000000000" pitchFamily="2" charset="-78"/>
                <a:cs typeface="Microsoft Uighur" panose="02000000000000000000" pitchFamily="2" charset="-78"/>
              </a:rPr>
              <a:t>5</a:t>
            </a:r>
            <a:r>
              <a:rPr lang="ar-SA" altLang="en-US" sz="5400" b="1" dirty="0">
                <a:latin typeface="Microsoft Uighur" panose="02000000000000000000" pitchFamily="2" charset="-78"/>
                <a:cs typeface="Microsoft Uighur" panose="02000000000000000000" pitchFamily="2" charset="-78"/>
              </a:rPr>
              <a:t>- سهولة الاستعمال وصعوبته :</a:t>
            </a:r>
            <a:r>
              <a:rPr lang="ar-SA" altLang="en-US" sz="5400" dirty="0">
                <a:latin typeface="Microsoft Uighur" panose="02000000000000000000" pitchFamily="2" charset="-78"/>
                <a:cs typeface="Microsoft Uighur" panose="02000000000000000000" pitchFamily="2" charset="-78"/>
              </a:rPr>
              <a:t>وهذا التصنيف يعتمد على نوع الوسيلة المستخدمة الامرالذي يتطلب التدريب على كيفية التعامل معها. </a:t>
            </a:r>
            <a:endParaRPr lang="ar-OM" altLang="en-US" sz="5400" dirty="0">
              <a:latin typeface="Microsoft Uighur" panose="02000000000000000000" pitchFamily="2" charset="-78"/>
              <a:cs typeface="Microsoft Uighur" panose="02000000000000000000" pitchFamily="2" charset="-78"/>
            </a:endParaRPr>
          </a:p>
          <a:p>
            <a:pPr algn="justLow">
              <a:buClr>
                <a:srgbClr val="000000"/>
              </a:buClr>
              <a:buNone/>
              <a:defRPr/>
            </a:pPr>
            <a:r>
              <a:rPr lang="ar-OM" altLang="en-US" sz="5400" dirty="0">
                <a:latin typeface="Microsoft Uighur" panose="02000000000000000000" pitchFamily="2" charset="-78"/>
                <a:cs typeface="Microsoft Uighur" panose="02000000000000000000" pitchFamily="2" charset="-78"/>
              </a:rPr>
              <a:t>6- </a:t>
            </a:r>
            <a:r>
              <a:rPr lang="ar-OM" altLang="en-US" sz="5400" b="1" dirty="0">
                <a:latin typeface="Microsoft Uighur" panose="02000000000000000000" pitchFamily="2" charset="-78"/>
                <a:cs typeface="Microsoft Uighur" panose="02000000000000000000" pitchFamily="2" charset="-78"/>
              </a:rPr>
              <a:t>طبيعة الخبرات التي تهيؤها الوسائل التعليمية على أساس درجة حسيتها</a:t>
            </a:r>
            <a:r>
              <a:rPr lang="ar-OM" altLang="en-US" sz="5400" dirty="0">
                <a:latin typeface="Microsoft Uighur" panose="02000000000000000000" pitchFamily="2" charset="-78"/>
                <a:cs typeface="Microsoft Uighur" panose="02000000000000000000" pitchFamily="2" charset="-78"/>
              </a:rPr>
              <a:t>وفي</a:t>
            </a:r>
            <a:r>
              <a:rPr lang="ar-OM" altLang="en-US" sz="5400" b="1" dirty="0">
                <a:latin typeface="Microsoft Uighur" panose="02000000000000000000" pitchFamily="2" charset="-78"/>
                <a:cs typeface="Microsoft Uighur" panose="02000000000000000000" pitchFamily="2" charset="-78"/>
              </a:rPr>
              <a:t> </a:t>
            </a:r>
            <a:r>
              <a:rPr lang="ar-OM" altLang="en-US" sz="5400" dirty="0">
                <a:latin typeface="Microsoft Uighur" panose="02000000000000000000" pitchFamily="2" charset="-78"/>
                <a:cs typeface="Microsoft Uighur" panose="02000000000000000000" pitchFamily="2" charset="-78"/>
              </a:rPr>
              <a:t> ذلك يوضح مخروط (ادجارديل) أومايسمى بمخروط الخبرة. </a:t>
            </a:r>
          </a:p>
          <a:p>
            <a:pPr algn="justLow">
              <a:buClr>
                <a:srgbClr val="000000"/>
              </a:buClr>
              <a:buNone/>
              <a:defRPr/>
            </a:pPr>
            <a:endParaRPr lang="ar-SA" altLang="en-US" sz="5400" dirty="0">
              <a:latin typeface="Microsoft Uighur" panose="02000000000000000000" pitchFamily="2" charset="-78"/>
              <a:cs typeface="Microsoft Uighur" panose="02000000000000000000" pitchFamily="2" charset="-78"/>
            </a:endParaRPr>
          </a:p>
          <a:p>
            <a:pPr eaLnBrk="1" hangingPunct="1">
              <a:buClr>
                <a:srgbClr val="000000"/>
              </a:buClr>
              <a:buFont typeface="Wingdings" panose="05000000000000000000" pitchFamily="2" charset="2"/>
              <a:buNone/>
              <a:defRPr/>
            </a:pPr>
            <a:endParaRPr lang="en-US" altLang="en-US" b="1" dirty="0"/>
          </a:p>
        </p:txBody>
      </p:sp>
      <p:sp>
        <p:nvSpPr>
          <p:cNvPr id="15" name="Rectangle 96"/>
          <p:cNvSpPr>
            <a:spLocks noChangeArrowheads="1"/>
          </p:cNvSpPr>
          <p:nvPr/>
        </p:nvSpPr>
        <p:spPr bwMode="auto">
          <a:xfrm>
            <a:off x="4484738" y="3912905"/>
            <a:ext cx="4679950" cy="712521"/>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a:r>
              <a:rPr lang="ar-SA" altLang="en-US" sz="4000" b="1" dirty="0">
                <a:solidFill>
                  <a:srgbClr val="99CCFF"/>
                </a:solidFill>
              </a:rPr>
              <a:t>الرموز اللفظية المسموعة</a:t>
            </a:r>
            <a:endParaRPr lang="en-US" altLang="en-US" sz="4000" b="1" dirty="0">
              <a:solidFill>
                <a:srgbClr val="99CCFF"/>
              </a:solidFill>
            </a:endParaRPr>
          </a:p>
        </p:txBody>
      </p:sp>
      <p:sp>
        <p:nvSpPr>
          <p:cNvPr id="16" name="Rectangle 97"/>
          <p:cNvSpPr>
            <a:spLocks noChangeArrowheads="1"/>
          </p:cNvSpPr>
          <p:nvPr/>
        </p:nvSpPr>
        <p:spPr bwMode="auto">
          <a:xfrm>
            <a:off x="4495022" y="4686751"/>
            <a:ext cx="4679950" cy="72610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eaLnBrk="1" hangingPunct="1"/>
            <a:r>
              <a:rPr lang="ar-SA" altLang="en-US" sz="4000" b="1" dirty="0">
                <a:solidFill>
                  <a:srgbClr val="99CCFF"/>
                </a:solidFill>
              </a:rPr>
              <a:t>الرموز المرئية</a:t>
            </a:r>
            <a:endParaRPr lang="en-US" altLang="en-US" sz="4000" b="1" dirty="0">
              <a:solidFill>
                <a:srgbClr val="99CCFF"/>
              </a:solidFill>
            </a:endParaRPr>
          </a:p>
        </p:txBody>
      </p:sp>
      <p:sp>
        <p:nvSpPr>
          <p:cNvPr id="17" name="Rectangle 98"/>
          <p:cNvSpPr>
            <a:spLocks noChangeArrowheads="1"/>
          </p:cNvSpPr>
          <p:nvPr/>
        </p:nvSpPr>
        <p:spPr bwMode="auto">
          <a:xfrm>
            <a:off x="2618816" y="5498564"/>
            <a:ext cx="8432362" cy="982041"/>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a:r>
              <a:rPr lang="ar-SA" altLang="en-US" sz="4000" b="1" dirty="0">
                <a:solidFill>
                  <a:srgbClr val="99CCFF"/>
                </a:solidFill>
              </a:rPr>
              <a:t>التسجيلات الصوتية</a:t>
            </a:r>
            <a:r>
              <a:rPr lang="ar-OM" altLang="en-US" sz="4000" b="1" dirty="0">
                <a:solidFill>
                  <a:srgbClr val="99CCFF"/>
                </a:solidFill>
              </a:rPr>
              <a:t> </a:t>
            </a:r>
            <a:r>
              <a:rPr lang="ar-SA" altLang="en-US" sz="4000" b="1" dirty="0">
                <a:solidFill>
                  <a:srgbClr val="99CCFF"/>
                </a:solidFill>
              </a:rPr>
              <a:t>( الراديو والصور الثابتة)</a:t>
            </a:r>
            <a:endParaRPr lang="en-US" altLang="en-US" sz="4000" b="1" dirty="0">
              <a:solidFill>
                <a:srgbClr val="99CCFF"/>
              </a:solidFill>
            </a:endParaRPr>
          </a:p>
        </p:txBody>
      </p:sp>
      <p:sp>
        <p:nvSpPr>
          <p:cNvPr id="18" name="Rectangle 99"/>
          <p:cNvSpPr>
            <a:spLocks noChangeArrowheads="1"/>
          </p:cNvSpPr>
          <p:nvPr/>
        </p:nvSpPr>
        <p:spPr bwMode="auto">
          <a:xfrm>
            <a:off x="4495022" y="6569124"/>
            <a:ext cx="4679950" cy="85176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a:r>
              <a:rPr lang="ar-OM" altLang="en-US" sz="4000" b="1" dirty="0">
                <a:solidFill>
                  <a:srgbClr val="99CCFF"/>
                </a:solidFill>
              </a:rPr>
              <a:t>أفلام الصور المتحركة</a:t>
            </a:r>
            <a:endParaRPr lang="en-US" altLang="en-US" sz="4000" b="1" dirty="0">
              <a:solidFill>
                <a:srgbClr val="99CCFF"/>
              </a:solidFill>
            </a:endParaRPr>
          </a:p>
        </p:txBody>
      </p:sp>
      <p:sp>
        <p:nvSpPr>
          <p:cNvPr id="19" name="Rectangle 100"/>
          <p:cNvSpPr>
            <a:spLocks noChangeArrowheads="1"/>
          </p:cNvSpPr>
          <p:nvPr/>
        </p:nvSpPr>
        <p:spPr bwMode="auto">
          <a:xfrm>
            <a:off x="4495022" y="7509412"/>
            <a:ext cx="4679950" cy="792096"/>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a:r>
              <a:rPr lang="ar-OM" altLang="en-US" sz="4000" b="1" dirty="0">
                <a:solidFill>
                  <a:srgbClr val="99CCFF"/>
                </a:solidFill>
              </a:rPr>
              <a:t>التلفاز التعليمي</a:t>
            </a:r>
            <a:endParaRPr lang="en-US" altLang="en-US" sz="4000" b="1" dirty="0">
              <a:solidFill>
                <a:srgbClr val="99CCFF"/>
              </a:solidFill>
            </a:endParaRPr>
          </a:p>
        </p:txBody>
      </p:sp>
      <p:sp>
        <p:nvSpPr>
          <p:cNvPr id="20" name="Rectangle 101"/>
          <p:cNvSpPr>
            <a:spLocks noChangeArrowheads="1"/>
          </p:cNvSpPr>
          <p:nvPr/>
        </p:nvSpPr>
        <p:spPr bwMode="auto">
          <a:xfrm>
            <a:off x="4505306" y="8390028"/>
            <a:ext cx="4679950" cy="792095"/>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a:r>
              <a:rPr lang="ar-OM" altLang="en-US" sz="4000" b="1" dirty="0">
                <a:solidFill>
                  <a:srgbClr val="99CCFF"/>
                </a:solidFill>
              </a:rPr>
              <a:t>المعارض والمتاحف</a:t>
            </a:r>
            <a:endParaRPr lang="en-US" altLang="en-US" sz="4000" b="1" dirty="0">
              <a:solidFill>
                <a:srgbClr val="99CCFF"/>
              </a:solidFill>
            </a:endParaRPr>
          </a:p>
        </p:txBody>
      </p:sp>
      <p:sp>
        <p:nvSpPr>
          <p:cNvPr id="21" name="Rectangle 102"/>
          <p:cNvSpPr>
            <a:spLocks noChangeArrowheads="1"/>
          </p:cNvSpPr>
          <p:nvPr/>
        </p:nvSpPr>
        <p:spPr bwMode="auto">
          <a:xfrm>
            <a:off x="4505306" y="10326938"/>
            <a:ext cx="4679950" cy="656452"/>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a:r>
              <a:rPr lang="ar-OM" altLang="en-US" sz="4000" b="1" dirty="0">
                <a:solidFill>
                  <a:srgbClr val="99CCFF"/>
                </a:solidFill>
              </a:rPr>
              <a:t>الشرح العملي</a:t>
            </a:r>
            <a:endParaRPr lang="en-US" altLang="en-US" sz="4000" b="1" dirty="0">
              <a:solidFill>
                <a:srgbClr val="99CCFF"/>
              </a:solidFill>
            </a:endParaRPr>
          </a:p>
        </p:txBody>
      </p:sp>
      <p:sp>
        <p:nvSpPr>
          <p:cNvPr id="22" name="Rectangle 103"/>
          <p:cNvSpPr>
            <a:spLocks noChangeArrowheads="1"/>
          </p:cNvSpPr>
          <p:nvPr/>
        </p:nvSpPr>
        <p:spPr bwMode="auto">
          <a:xfrm>
            <a:off x="1871192" y="11157695"/>
            <a:ext cx="8712968" cy="45283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a:r>
              <a:rPr lang="ar-OM" altLang="en-US" sz="4000" b="1" dirty="0">
                <a:solidFill>
                  <a:srgbClr val="99CCFF"/>
                </a:solidFill>
              </a:rPr>
              <a:t>الالعاب التربوية ،  الدمى ،  لعب الادوار ، والتمثيل</a:t>
            </a:r>
            <a:endParaRPr lang="en-US" altLang="en-US" sz="4000" b="1" dirty="0">
              <a:solidFill>
                <a:srgbClr val="99CCFF"/>
              </a:solidFill>
            </a:endParaRPr>
          </a:p>
        </p:txBody>
      </p:sp>
      <p:sp>
        <p:nvSpPr>
          <p:cNvPr id="23" name="Rectangle 104"/>
          <p:cNvSpPr>
            <a:spLocks noChangeArrowheads="1"/>
          </p:cNvSpPr>
          <p:nvPr/>
        </p:nvSpPr>
        <p:spPr bwMode="auto">
          <a:xfrm>
            <a:off x="4531773" y="9336792"/>
            <a:ext cx="4679950" cy="874139"/>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a:r>
              <a:rPr lang="ar-OM" altLang="en-US" sz="4000" b="1" dirty="0">
                <a:solidFill>
                  <a:srgbClr val="99CCFF"/>
                </a:solidFill>
              </a:rPr>
              <a:t>الزيارات الميدانية</a:t>
            </a:r>
            <a:endParaRPr lang="en-US" altLang="en-US" sz="4000" b="1" dirty="0">
              <a:solidFill>
                <a:srgbClr val="99CCFF"/>
              </a:solidFill>
            </a:endParaRPr>
          </a:p>
        </p:txBody>
      </p:sp>
      <p:sp>
        <p:nvSpPr>
          <p:cNvPr id="24" name="Rectangle 105"/>
          <p:cNvSpPr>
            <a:spLocks noChangeArrowheads="1"/>
          </p:cNvSpPr>
          <p:nvPr/>
        </p:nvSpPr>
        <p:spPr bwMode="auto">
          <a:xfrm>
            <a:off x="4484738" y="11723807"/>
            <a:ext cx="4679950" cy="629005"/>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a:r>
              <a:rPr lang="ar-OM" altLang="en-US" sz="4000" b="1" dirty="0">
                <a:solidFill>
                  <a:srgbClr val="99CCFF"/>
                </a:solidFill>
              </a:rPr>
              <a:t>العينات والنماذج</a:t>
            </a:r>
            <a:endParaRPr lang="en-US" altLang="en-US" sz="4000" b="1" dirty="0">
              <a:solidFill>
                <a:srgbClr val="99CCFF"/>
              </a:solidFill>
            </a:endParaRPr>
          </a:p>
        </p:txBody>
      </p:sp>
      <p:sp>
        <p:nvSpPr>
          <p:cNvPr id="25" name="Rectangle 106"/>
          <p:cNvSpPr>
            <a:spLocks noChangeArrowheads="1"/>
          </p:cNvSpPr>
          <p:nvPr/>
        </p:nvSpPr>
        <p:spPr bwMode="auto">
          <a:xfrm>
            <a:off x="4484738" y="12466091"/>
            <a:ext cx="4679950" cy="56465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rtl="1">
              <a:defRPr sz="3200">
                <a:solidFill>
                  <a:schemeClr val="tx1"/>
                </a:solidFill>
                <a:latin typeface="Tahoma" panose="020B0604030504040204" pitchFamily="34" charset="0"/>
                <a:cs typeface="Arial" panose="020B0604020202020204" pitchFamily="34" charset="0"/>
              </a:defRPr>
            </a:lvl1pPr>
            <a:lvl2pPr marL="742950" indent="-285750" algn="r" rtl="1">
              <a:defRPr sz="3200">
                <a:solidFill>
                  <a:schemeClr val="tx1"/>
                </a:solidFill>
                <a:latin typeface="Tahoma" panose="020B0604030504040204" pitchFamily="34" charset="0"/>
                <a:cs typeface="Arial" panose="020B0604020202020204" pitchFamily="34" charset="0"/>
              </a:defRPr>
            </a:lvl2pPr>
            <a:lvl3pPr marL="1143000" indent="-228600" algn="r" rtl="1">
              <a:defRPr sz="3200">
                <a:solidFill>
                  <a:schemeClr val="tx1"/>
                </a:solidFill>
                <a:latin typeface="Tahoma" panose="020B0604030504040204" pitchFamily="34" charset="0"/>
                <a:cs typeface="Arial" panose="020B0604020202020204" pitchFamily="34" charset="0"/>
              </a:defRPr>
            </a:lvl3pPr>
            <a:lvl4pPr marL="1600200" indent="-228600" algn="r" rtl="1">
              <a:defRPr sz="3200">
                <a:solidFill>
                  <a:schemeClr val="tx1"/>
                </a:solidFill>
                <a:latin typeface="Tahoma" panose="020B0604030504040204" pitchFamily="34" charset="0"/>
                <a:cs typeface="Arial" panose="020B0604020202020204" pitchFamily="34" charset="0"/>
              </a:defRPr>
            </a:lvl4pPr>
            <a:lvl5pPr marL="2057400" indent="-228600" algn="r" rtl="1">
              <a:defRPr sz="3200">
                <a:solidFill>
                  <a:schemeClr val="tx1"/>
                </a:solidFill>
                <a:latin typeface="Tahoma" panose="020B0604030504040204" pitchFamily="34" charset="0"/>
                <a:cs typeface="Arial" panose="020B0604020202020204" pitchFamily="34" charset="0"/>
              </a:defRPr>
            </a:lvl5pPr>
            <a:lvl6pPr marL="25146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6pPr>
            <a:lvl7pPr marL="29718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7pPr>
            <a:lvl8pPr marL="34290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8pPr>
            <a:lvl9pPr marL="3886200" indent="-228600" algn="r" rtl="1" eaLnBrk="0" fontAlgn="base" hangingPunct="0">
              <a:spcBef>
                <a:spcPct val="0"/>
              </a:spcBef>
              <a:spcAft>
                <a:spcPct val="0"/>
              </a:spcAft>
              <a:defRPr sz="3200">
                <a:solidFill>
                  <a:schemeClr val="tx1"/>
                </a:solidFill>
                <a:latin typeface="Tahoma" panose="020B0604030504040204" pitchFamily="34" charset="0"/>
                <a:cs typeface="Arial" panose="020B0604020202020204" pitchFamily="34" charset="0"/>
              </a:defRPr>
            </a:lvl9pPr>
          </a:lstStyle>
          <a:p>
            <a:pPr algn="ctr" eaLnBrk="1" hangingPunct="1"/>
            <a:r>
              <a:rPr lang="ar-OM" altLang="en-US" sz="4000" b="1" dirty="0">
                <a:solidFill>
                  <a:srgbClr val="99CCFF"/>
                </a:solidFill>
              </a:rPr>
              <a:t>الزيارات الميدانية</a:t>
            </a:r>
            <a:endParaRPr lang="en-US" altLang="en-US" sz="4000" b="1" dirty="0">
              <a:solidFill>
                <a:srgbClr val="99CCFF"/>
              </a:solidFill>
            </a:endParaRPr>
          </a:p>
        </p:txBody>
      </p:sp>
    </p:spTree>
    <p:extLst>
      <p:ext uri="{BB962C8B-B14F-4D97-AF65-F5344CB8AC3E}">
        <p14:creationId xmlns:p14="http://schemas.microsoft.com/office/powerpoint/2010/main" val="1388241171"/>
      </p:ext>
    </p:extLst>
  </p:cSld>
  <p:clrMapOvr>
    <a:masterClrMapping/>
  </p:clrMapOvr>
  <mc:AlternateContent xmlns:mc="http://schemas.openxmlformats.org/markup-compatibility/2006" xmlns:p14="http://schemas.microsoft.com/office/powerpoint/2010/main">
    <mc:Choice Requires="p14">
      <p:transition spd="slow" p14:dur="2000" advTm="72079"/>
    </mc:Choice>
    <mc:Fallback xmlns="">
      <p:transition spd="slow" advTm="72079"/>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079104" y="1097360"/>
            <a:ext cx="15544800" cy="1727200"/>
          </a:xfrm>
        </p:spPr>
        <p:txBody>
          <a:bodyPr>
            <a:normAutofit/>
          </a:bodyPr>
          <a:lstStyle/>
          <a:p>
            <a:pPr eaLnBrk="1" hangingPunct="1">
              <a:defRPr/>
            </a:pPr>
            <a:r>
              <a:rPr lang="ar-OM" altLang="en-US" sz="7200" b="1" dirty="0">
                <a:latin typeface="Microsoft Uighur" panose="02000000000000000000" pitchFamily="2" charset="-78"/>
                <a:ea typeface="+mn-ea"/>
                <a:cs typeface="Microsoft Uighur" panose="02000000000000000000" pitchFamily="2" charset="-78"/>
              </a:rPr>
              <a:t>الوسائل التعليمية الآلية وغير الآلية</a:t>
            </a:r>
            <a:endParaRPr lang="en-US" altLang="en-US" sz="7200" b="1" dirty="0">
              <a:latin typeface="Microsoft Uighur" panose="02000000000000000000" pitchFamily="2" charset="-78"/>
              <a:ea typeface="+mn-ea"/>
              <a:cs typeface="Microsoft Uighur" panose="02000000000000000000" pitchFamily="2" charset="-78"/>
            </a:endParaRPr>
          </a:p>
        </p:txBody>
      </p:sp>
      <p:sp>
        <p:nvSpPr>
          <p:cNvPr id="10243" name="Rectangle 3"/>
          <p:cNvSpPr>
            <a:spLocks noGrp="1" noChangeArrowheads="1"/>
          </p:cNvSpPr>
          <p:nvPr>
            <p:ph type="subTitle" idx="1"/>
          </p:nvPr>
        </p:nvSpPr>
        <p:spPr>
          <a:xfrm>
            <a:off x="498476" y="3329608"/>
            <a:ext cx="17284700" cy="10801350"/>
          </a:xfrm>
        </p:spPr>
        <p:txBody>
          <a:bodyPr/>
          <a:lstStyle/>
          <a:p>
            <a:pPr algn="justLow" eaLnBrk="1" hangingPunct="1">
              <a:defRPr/>
            </a:pPr>
            <a:r>
              <a:rPr lang="ar-OM" altLang="en-US" sz="5400" b="1" dirty="0">
                <a:latin typeface="Microsoft Uighur" panose="02000000000000000000" pitchFamily="2" charset="-78"/>
                <a:cs typeface="Microsoft Uighur" panose="02000000000000000000" pitchFamily="2" charset="-78"/>
              </a:rPr>
              <a:t>من الوسائل التعليمية(غير الآلية) : </a:t>
            </a:r>
            <a:r>
              <a:rPr lang="ar-OM" altLang="en-US" sz="5400" dirty="0">
                <a:latin typeface="Microsoft Uighur" panose="02000000000000000000" pitchFamily="2" charset="-78"/>
                <a:cs typeface="Microsoft Uighur" panose="02000000000000000000" pitchFamily="2" charset="-78"/>
              </a:rPr>
              <a:t>العينات الحقيقية،  والمجسمات،  والصور،  والخرائط،  ولوح الطباشير،  والمواد المطبوعة.</a:t>
            </a:r>
          </a:p>
          <a:p>
            <a:pPr algn="justLow" eaLnBrk="1" hangingPunct="1">
              <a:defRPr/>
            </a:pPr>
            <a:r>
              <a:rPr lang="ar-OM" altLang="en-US" sz="5400" b="1" dirty="0">
                <a:latin typeface="Microsoft Uighur" panose="02000000000000000000" pitchFamily="2" charset="-78"/>
                <a:cs typeface="Microsoft Uighur" panose="02000000000000000000" pitchFamily="2" charset="-78"/>
              </a:rPr>
              <a:t>أما الوسائل التعليمية( الآلية)  </a:t>
            </a:r>
            <a:r>
              <a:rPr lang="ar-OM" altLang="en-US" sz="5400" dirty="0">
                <a:latin typeface="Microsoft Uighur" panose="02000000000000000000" pitchFamily="2" charset="-78"/>
                <a:cs typeface="Microsoft Uighur" panose="02000000000000000000" pitchFamily="2" charset="-78"/>
              </a:rPr>
              <a:t>فمن أمثلتها: أشرطة الصوت،  الشفافيات،  الشرائح،  الفيديو،  والبرامج المتلفزة والبرمجيات التعليمية المحوسبة وغيرها. </a:t>
            </a:r>
          </a:p>
          <a:p>
            <a:pPr algn="justLow" eaLnBrk="1" hangingPunct="1">
              <a:defRPr/>
            </a:pPr>
            <a:endParaRPr lang="en-US" altLang="en-US" sz="8000" b="1" dirty="0"/>
          </a:p>
        </p:txBody>
      </p:sp>
    </p:spTree>
    <p:extLst>
      <p:ext uri="{BB962C8B-B14F-4D97-AF65-F5344CB8AC3E}">
        <p14:creationId xmlns:p14="http://schemas.microsoft.com/office/powerpoint/2010/main" val="2752033607"/>
      </p:ext>
    </p:extLst>
  </p:cSld>
  <p:clrMapOvr>
    <a:masterClrMapping/>
  </p:clrMapOvr>
  <p:transition spd="slow" advTm="47546">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663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1683</TotalTime>
  <Words>571</Words>
  <Application>Microsoft Office PowerPoint</Application>
  <PresentationFormat>مخصص</PresentationFormat>
  <Paragraphs>42</Paragraphs>
  <Slides>8</Slides>
  <Notes>3</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8</vt:i4>
      </vt:variant>
    </vt:vector>
  </HeadingPairs>
  <TitlesOfParts>
    <vt:vector size="14" baseType="lpstr">
      <vt:lpstr>Arial</vt:lpstr>
      <vt:lpstr>Calibri</vt:lpstr>
      <vt:lpstr>Microsoft Uighur</vt:lpstr>
      <vt:lpstr>Tahoma</vt:lpstr>
      <vt:lpstr>Wingdings</vt:lpstr>
      <vt:lpstr>Office Theme</vt:lpstr>
      <vt:lpstr>عرض تقديمي في PowerPoint</vt:lpstr>
      <vt:lpstr>عرض تقديمي في PowerPoint</vt:lpstr>
      <vt:lpstr>      </vt:lpstr>
      <vt:lpstr>علاقة الوسائل التعليمية بتكنولوجيا التعليم</vt:lpstr>
      <vt:lpstr>تصنيف الوسائل التعليمية</vt:lpstr>
      <vt:lpstr>عرض تقديمي في PowerPoint</vt:lpstr>
      <vt:lpstr>الوسائل التعليمية الآلية وغير الآلية</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Abdulaziz Al. Shizawi</dc:creator>
  <cp:lastModifiedBy>Nawal Hamad Al Sheerawi</cp:lastModifiedBy>
  <cp:revision>83</cp:revision>
  <dcterms:created xsi:type="dcterms:W3CDTF">2015-08-04T05:55:31Z</dcterms:created>
  <dcterms:modified xsi:type="dcterms:W3CDTF">2022-11-11T11:22:43Z</dcterms:modified>
</cp:coreProperties>
</file>