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98" r:id="rId3"/>
    <p:sldId id="293" r:id="rId4"/>
    <p:sldId id="289" r:id="rId5"/>
    <p:sldId id="258" r:id="rId6"/>
    <p:sldId id="270" r:id="rId7"/>
    <p:sldId id="269" r:id="rId8"/>
    <p:sldId id="268" r:id="rId9"/>
    <p:sldId id="290" r:id="rId10"/>
    <p:sldId id="291" r:id="rId11"/>
    <p:sldId id="292" r:id="rId12"/>
    <p:sldId id="294" r:id="rId13"/>
    <p:sldId id="295" r:id="rId14"/>
    <p:sldId id="296" r:id="rId15"/>
    <p:sldId id="297" r:id="rId16"/>
    <p:sldId id="259" r:id="rId17"/>
  </p:sldIdLst>
  <p:sldSz cx="18288000" cy="13716000"/>
  <p:notesSz cx="6858000" cy="9144000"/>
  <p:defaultText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6"/>
    <a:srgbClr val="09223F"/>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77"/>
    <p:restoredTop sz="94500"/>
  </p:normalViewPr>
  <p:slideViewPr>
    <p:cSldViewPr showGuides="1">
      <p:cViewPr varScale="1">
        <p:scale>
          <a:sx n="29" d="100"/>
          <a:sy n="29" d="100"/>
        </p:scale>
        <p:origin x="122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10/28/2022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7"/>
            <a:ext cx="4114800" cy="11703050"/>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914400" y="549277"/>
            <a:ext cx="120396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886908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2"/>
          <p:cNvSpPr>
            <a:spLocks noGrp="1"/>
          </p:cNvSpPr>
          <p:nvPr>
            <p:ph type="pic" sz="quarter" idx="16"/>
          </p:nvPr>
        </p:nvSpPr>
        <p:spPr>
          <a:xfrm>
            <a:off x="0" y="737320"/>
            <a:ext cx="4569630" cy="579120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17"/>
          </p:nvPr>
        </p:nvSpPr>
        <p:spPr>
          <a:xfrm>
            <a:off x="4569630" y="737320"/>
            <a:ext cx="4569630" cy="579120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18"/>
          </p:nvPr>
        </p:nvSpPr>
        <p:spPr>
          <a:xfrm>
            <a:off x="9144000" y="737320"/>
            <a:ext cx="4569630" cy="5791200"/>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19"/>
          </p:nvPr>
        </p:nvSpPr>
        <p:spPr>
          <a:xfrm>
            <a:off x="13713630" y="737320"/>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9"/>
          </p:nvPr>
        </p:nvSpPr>
        <p:spPr>
          <a:xfrm>
            <a:off x="-27499" y="737320"/>
            <a:ext cx="6105166" cy="1224136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20"/>
          </p:nvPr>
        </p:nvSpPr>
        <p:spPr>
          <a:xfrm>
            <a:off x="6105168" y="737320"/>
            <a:ext cx="6077666" cy="1224136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21"/>
          </p:nvPr>
        </p:nvSpPr>
        <p:spPr>
          <a:xfrm>
            <a:off x="12210334" y="737320"/>
            <a:ext cx="6077666" cy="1224136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1"/>
          <p:cNvSpPr>
            <a:spLocks noGrp="1"/>
          </p:cNvSpPr>
          <p:nvPr>
            <p:ph type="pic" sz="quarter" idx="26"/>
          </p:nvPr>
        </p:nvSpPr>
        <p:spPr>
          <a:xfrm>
            <a:off x="0" y="8442176"/>
            <a:ext cx="18288000" cy="4457700"/>
          </a:xfrm>
        </p:spPr>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2"/>
          <p:cNvSpPr>
            <a:spLocks noGrp="1"/>
          </p:cNvSpPr>
          <p:nvPr>
            <p:ph type="pic" sz="quarter" idx="16"/>
          </p:nvPr>
        </p:nvSpPr>
        <p:spPr>
          <a:xfrm>
            <a:off x="0" y="7146032"/>
            <a:ext cx="4569630" cy="5791200"/>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17"/>
          </p:nvPr>
        </p:nvSpPr>
        <p:spPr>
          <a:xfrm>
            <a:off x="4569630" y="7146032"/>
            <a:ext cx="4569630" cy="5791200"/>
          </a:xfrm>
          <a:solidFill>
            <a:schemeClr val="bg1">
              <a:lumMod val="95000"/>
            </a:schemeClr>
          </a:solidFill>
        </p:spPr>
        <p:txBody>
          <a:bodyPr>
            <a:normAutofit/>
          </a:bodyPr>
          <a:lstStyle>
            <a:lvl1pPr>
              <a:defRPr sz="2101"/>
            </a:lvl1pPr>
          </a:lstStyle>
          <a:p>
            <a:endParaRPr lang="en-US"/>
          </a:p>
        </p:txBody>
      </p:sp>
      <p:sp>
        <p:nvSpPr>
          <p:cNvPr id="12" name="Picture Placeholder 2"/>
          <p:cNvSpPr>
            <a:spLocks noGrp="1"/>
          </p:cNvSpPr>
          <p:nvPr>
            <p:ph type="pic" sz="quarter" idx="18"/>
          </p:nvPr>
        </p:nvSpPr>
        <p:spPr>
          <a:xfrm>
            <a:off x="9144000" y="7146032"/>
            <a:ext cx="4569630" cy="5791200"/>
          </a:xfrm>
          <a:solidFill>
            <a:schemeClr val="bg1">
              <a:lumMod val="95000"/>
            </a:schemeClr>
          </a:solidFill>
        </p:spPr>
        <p:txBody>
          <a:bodyPr>
            <a:normAutofit/>
          </a:bodyPr>
          <a:lstStyle>
            <a:lvl1pPr>
              <a:defRPr sz="2101"/>
            </a:lvl1pPr>
          </a:lstStyle>
          <a:p>
            <a:endParaRPr lang="en-US"/>
          </a:p>
        </p:txBody>
      </p:sp>
      <p:sp>
        <p:nvSpPr>
          <p:cNvPr id="13" name="Picture Placeholder 2"/>
          <p:cNvSpPr>
            <a:spLocks noGrp="1"/>
          </p:cNvSpPr>
          <p:nvPr>
            <p:ph type="pic" sz="quarter" idx="19"/>
          </p:nvPr>
        </p:nvSpPr>
        <p:spPr>
          <a:xfrm>
            <a:off x="13713630" y="7146032"/>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p:cNvSpPr>
            <a:spLocks noGrp="1"/>
          </p:cNvSpPr>
          <p:nvPr>
            <p:ph type="pic" sz="quarter" idx="24"/>
          </p:nvPr>
        </p:nvSpPr>
        <p:spPr>
          <a:xfrm>
            <a:off x="11581985"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03/04/1444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1" y="546100"/>
            <a:ext cx="6016626" cy="2324100"/>
          </a:xfrm>
        </p:spPr>
        <p:txBody>
          <a:bodyPr anchor="b"/>
          <a:lstStyle>
            <a:lvl1pPr algn="r">
              <a:defRPr sz="4000" b="1"/>
            </a:lvl1pPr>
          </a:lstStyle>
          <a:p>
            <a:r>
              <a:rPr lang="en-US"/>
              <a:t>Click to edit Master title style</a:t>
            </a:r>
            <a:endParaRPr lang="ar-OM"/>
          </a:p>
        </p:txBody>
      </p:sp>
      <p:sp>
        <p:nvSpPr>
          <p:cNvPr id="3" name="Content Placeholder 2"/>
          <p:cNvSpPr>
            <a:spLocks noGrp="1"/>
          </p:cNvSpPr>
          <p:nvPr>
            <p:ph idx="1"/>
          </p:nvPr>
        </p:nvSpPr>
        <p:spPr>
          <a:xfrm>
            <a:off x="7150100" y="546101"/>
            <a:ext cx="10223500"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914401" y="2870201"/>
            <a:ext cx="6016626"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03/04/1444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6" y="9601200"/>
            <a:ext cx="10972800" cy="1133476"/>
          </a:xfrm>
        </p:spPr>
        <p:txBody>
          <a:bodyPr anchor="b"/>
          <a:lstStyle>
            <a:lvl1pPr algn="r">
              <a:defRPr sz="4000" b="1"/>
            </a:lvl1pPr>
          </a:lstStyle>
          <a:p>
            <a:r>
              <a:rPr lang="en-US"/>
              <a:t>Click to edit Master title style</a:t>
            </a:r>
            <a:endParaRPr lang="ar-OM"/>
          </a:p>
        </p:txBody>
      </p:sp>
      <p:sp>
        <p:nvSpPr>
          <p:cNvPr id="3" name="Picture Placeholder 2"/>
          <p:cNvSpPr>
            <a:spLocks noGrp="1"/>
          </p:cNvSpPr>
          <p:nvPr>
            <p:ph type="pic" idx="1"/>
          </p:nvPr>
        </p:nvSpPr>
        <p:spPr>
          <a:xfrm>
            <a:off x="3584576" y="1225550"/>
            <a:ext cx="109728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ar-OM"/>
          </a:p>
        </p:txBody>
      </p:sp>
      <p:sp>
        <p:nvSpPr>
          <p:cNvPr id="4" name="Text Placeholder 3"/>
          <p:cNvSpPr>
            <a:spLocks noGrp="1"/>
          </p:cNvSpPr>
          <p:nvPr>
            <p:ph type="body" sz="half" idx="2"/>
          </p:nvPr>
        </p:nvSpPr>
        <p:spPr>
          <a:xfrm>
            <a:off x="3584576" y="10734676"/>
            <a:ext cx="109728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03/04/1444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49276"/>
            <a:ext cx="16459200" cy="2286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914400" y="3200401"/>
            <a:ext cx="16459200" cy="9051926"/>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13106400" y="12712701"/>
            <a:ext cx="4267200" cy="730250"/>
          </a:xfrm>
          <a:prstGeom prst="rect">
            <a:avLst/>
          </a:prstGeom>
        </p:spPr>
        <p:txBody>
          <a:bodyPr vert="horz" lIns="91440" tIns="45720" rIns="91440" bIns="45720" rtlCol="1" anchor="ctr"/>
          <a:lstStyle>
            <a:lvl1pPr algn="r">
              <a:defRPr sz="2400">
                <a:solidFill>
                  <a:schemeClr val="tx1">
                    <a:tint val="75000"/>
                  </a:schemeClr>
                </a:solidFill>
              </a:defRPr>
            </a:lvl1pPr>
          </a:lstStyle>
          <a:p>
            <a:fld id="{ABBF00E5-FE97-4F0C-9773-7299A5E6E81B}" type="datetimeFigureOut">
              <a:rPr lang="ar-OM" smtClean="0"/>
              <a:t>03/04/1444</a:t>
            </a:fld>
            <a:endParaRPr lang="ar-OM"/>
          </a:p>
        </p:txBody>
      </p:sp>
      <p:sp>
        <p:nvSpPr>
          <p:cNvPr id="5" name="Footer Placeholder 4"/>
          <p:cNvSpPr>
            <a:spLocks noGrp="1"/>
          </p:cNvSpPr>
          <p:nvPr>
            <p:ph type="ftr" sz="quarter" idx="3"/>
          </p:nvPr>
        </p:nvSpPr>
        <p:spPr>
          <a:xfrm>
            <a:off x="6248400" y="12712701"/>
            <a:ext cx="5791200" cy="730250"/>
          </a:xfrm>
          <a:prstGeom prst="rect">
            <a:avLst/>
          </a:prstGeom>
        </p:spPr>
        <p:txBody>
          <a:bodyPr vert="horz" lIns="91440" tIns="45720" rIns="91440" bIns="45720" rtlCol="1" anchor="ctr"/>
          <a:lstStyle>
            <a:lvl1pPr algn="ctr">
              <a:defRPr sz="24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914400" y="12712701"/>
            <a:ext cx="4267200" cy="730250"/>
          </a:xfrm>
          <a:prstGeom prst="rect">
            <a:avLst/>
          </a:prstGeom>
        </p:spPr>
        <p:txBody>
          <a:bodyPr vert="horz" lIns="91440" tIns="45720" rIns="91440" bIns="45720" rtlCol="1" anchor="ctr"/>
          <a:lstStyle>
            <a:lvl1pPr algn="l">
              <a:defRPr sz="24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828800" rtl="1" eaLnBrk="1" latinLnBrk="0" hangingPunct="1">
        <a:spcBef>
          <a:spcPct val="0"/>
        </a:spcBef>
        <a:buNone/>
        <a:defRPr sz="8800" kern="1200">
          <a:solidFill>
            <a:schemeClr val="tx1"/>
          </a:solidFill>
          <a:latin typeface="+mj-lt"/>
          <a:ea typeface="+mj-ea"/>
          <a:cs typeface="+mj-cs"/>
        </a:defRPr>
      </a:lvl1pPr>
    </p:titleStyle>
    <p:bodyStyle>
      <a:lvl1pPr marL="685800" indent="-685800" algn="r" defTabSz="1828800" rtl="1"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1pPr>
      <a:lvl2pPr marL="1485900" indent="-571500" algn="r" defTabSz="1828800" rtl="1" eaLnBrk="1" latinLnBrk="0" hangingPunct="1">
        <a:spcBef>
          <a:spcPct val="20000"/>
        </a:spcBef>
        <a:buFont typeface="Arial" panose="020B0604020202020204" pitchFamily="34" charset="0"/>
        <a:buChar char="–"/>
        <a:defRPr sz="5600" kern="1200">
          <a:solidFill>
            <a:schemeClr val="tx1"/>
          </a:solidFill>
          <a:latin typeface="+mn-lt"/>
          <a:ea typeface="+mn-ea"/>
          <a:cs typeface="+mn-cs"/>
        </a:defRPr>
      </a:lvl2pPr>
      <a:lvl3pPr marL="2286000" indent="-457200" algn="r" defTabSz="1828800" rtl="1"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3pPr>
      <a:lvl4pPr marL="3200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4pPr>
      <a:lvl5pPr marL="41148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5pPr>
      <a:lvl6pPr marL="50292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6pPr>
      <a:lvl7pPr marL="59436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7pPr>
      <a:lvl8pPr marL="68580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8pPr>
      <a:lvl9pPr marL="7772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9pPr>
    </p:bodyStyle>
    <p:other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عنوان 3">
            <a:extLst>
              <a:ext uri="{FF2B5EF4-FFF2-40B4-BE49-F238E27FC236}">
                <a16:creationId xmlns:a16="http://schemas.microsoft.com/office/drawing/2014/main" id="{5B10E0E0-E1F8-48DD-98FB-6320789699B2}"/>
              </a:ext>
            </a:extLst>
          </p:cNvPr>
          <p:cNvSpPr txBox="1">
            <a:spLocks/>
          </p:cNvSpPr>
          <p:nvPr/>
        </p:nvSpPr>
        <p:spPr>
          <a:xfrm>
            <a:off x="1151112" y="1961456"/>
            <a:ext cx="15841760" cy="8712968"/>
          </a:xfrm>
          <a:prstGeom prst="rect">
            <a:avLst/>
          </a:prstGeom>
          <a:noFill/>
          <a:ln w="9525" cap="flat" cmpd="sng" algn="ctr">
            <a:noFill/>
            <a:prstDash val="solid"/>
          </a:ln>
        </p:spPr>
        <p:style>
          <a:lnRef idx="1">
            <a:schemeClr val="accent4"/>
          </a:lnRef>
          <a:fillRef idx="2">
            <a:schemeClr val="accent4"/>
          </a:fillRef>
          <a:effectRef idx="1">
            <a:schemeClr val="accent4"/>
          </a:effectRef>
          <a:fontRef idx="minor">
            <a:schemeClr val="dk1"/>
          </a:fontRef>
        </p:style>
        <p:txBody>
          <a:bodyPr>
            <a:normAutofit/>
          </a:bodyPr>
          <a:lstStyle>
            <a:lvl1pPr algn="ctr" defTabSz="1828800" rtl="1" eaLnBrk="1" latinLnBrk="0" hangingPunct="1">
              <a:spcBef>
                <a:spcPct val="0"/>
              </a:spcBef>
              <a:buNone/>
              <a:defRPr sz="88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للبرنامج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يستقصي المفاهيم والنظريات والأسس الفلسفية والتربوية ذات الصلة بالمجال التربوي.</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بنهاية هذه الوحدة التعليمية ستكون قادراً على : </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التعرف على الاتصال التربوي من حيث: التعريف والأهداف والعناصر، والأنواع والمعيقات في العملية التعليمية التعلمية. </a:t>
            </a:r>
          </a:p>
          <a:p>
            <a:pPr algn="r">
              <a:lnSpc>
                <a:spcPct val="150000"/>
              </a:lnSpc>
            </a:pP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للوحدة التعليمية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شرح عملية الاتصال وأنواعها وعناصرها المختلفة وأهميتها في العملية التعليمية التعلمية</a:t>
            </a: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106811"/>
    </mc:Choice>
    <mc:Fallback xmlns="">
      <p:transition spd="slow" advTm="10681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64E334C-6A29-459D-BB32-1D6D9E19857F}"/>
              </a:ext>
            </a:extLst>
          </p:cNvPr>
          <p:cNvSpPr>
            <a:spLocks noChangeArrowheads="1"/>
          </p:cNvSpPr>
          <p:nvPr/>
        </p:nvSpPr>
        <p:spPr bwMode="auto">
          <a:xfrm>
            <a:off x="2375248" y="-27185"/>
            <a:ext cx="12817476"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indent="0" algn="r" rtl="1" eaLnBrk="1" fontAlgn="base" latinLnBrk="0" hangingPunct="1">
              <a:spcBef>
                <a:spcPts val="672"/>
              </a:spcBef>
              <a:spcAft>
                <a:spcPts val="0"/>
              </a:spcAft>
            </a:pPr>
            <a:endParaRPr lang="ar-OM" sz="9600" b="0" i="0" u="none" strike="noStrike" dirty="0">
              <a:effectLst/>
              <a:latin typeface="Arial" panose="020B0604020202020204" pitchFamily="34" charset="0"/>
            </a:endParaRPr>
          </a:p>
          <a:p>
            <a:pPr algn="ctr" fontAlgn="base">
              <a:spcBef>
                <a:spcPct val="0"/>
              </a:spcBef>
              <a:spcAft>
                <a:spcPct val="0"/>
              </a:spcAft>
              <a:buNone/>
              <a:defRPr/>
            </a:pPr>
            <a:r>
              <a:rPr lang="ar-SA" altLang="ar-SA" sz="11800" b="1" dirty="0">
                <a:solidFill>
                  <a:schemeClr val="accent6">
                    <a:lumMod val="50000"/>
                  </a:schemeClr>
                </a:solidFill>
                <a:latin typeface="Arabic Typesetting" panose="03020402040406030203" pitchFamily="66" charset="-78"/>
                <a:cs typeface="Arabic Typesetting" panose="03020402040406030203" pitchFamily="66" charset="-78"/>
              </a:rPr>
              <a:t>عناصر عملية الاتصال</a:t>
            </a:r>
          </a:p>
        </p:txBody>
      </p:sp>
      <p:sp>
        <p:nvSpPr>
          <p:cNvPr id="6" name="Rectangle 5">
            <a:extLst>
              <a:ext uri="{FF2B5EF4-FFF2-40B4-BE49-F238E27FC236}">
                <a16:creationId xmlns:a16="http://schemas.microsoft.com/office/drawing/2014/main" id="{30B403A9-71B0-45AD-8ABB-9085A4BA9E6B}"/>
              </a:ext>
            </a:extLst>
          </p:cNvPr>
          <p:cNvSpPr>
            <a:spLocks noChangeArrowheads="1"/>
          </p:cNvSpPr>
          <p:nvPr/>
        </p:nvSpPr>
        <p:spPr bwMode="auto">
          <a:xfrm>
            <a:off x="1079500" y="3048803"/>
            <a:ext cx="16129000" cy="9571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None/>
            </a:pPr>
            <a:r>
              <a:rPr lang="ar-OM" altLang="ar-SA" sz="2800" kern="0" dirty="0">
                <a:solidFill>
                  <a:srgbClr val="000000"/>
                </a:solidFill>
              </a:rPr>
              <a:t> </a:t>
            </a:r>
            <a:r>
              <a:rPr lang="ar-SA" altLang="ar-SA" sz="9600" b="1" dirty="0">
                <a:solidFill>
                  <a:schemeClr val="accent6">
                    <a:lumMod val="50000"/>
                  </a:schemeClr>
                </a:solidFill>
                <a:latin typeface="Arabic Typesetting" panose="03020402040406030203" pitchFamily="66" charset="-78"/>
                <a:cs typeface="Arabic Typesetting" panose="03020402040406030203" pitchFamily="66" charset="-78"/>
              </a:rPr>
              <a:t>تشمل عملية الاتصال على ستة عناصر رئيسية هي: </a:t>
            </a:r>
          </a:p>
          <a:p>
            <a:pPr fontAlgn="base">
              <a:spcBef>
                <a:spcPct val="0"/>
              </a:spcBef>
              <a:spcAft>
                <a:spcPct val="0"/>
              </a:spcAft>
              <a:buNone/>
            </a:pPr>
            <a:r>
              <a:rPr lang="ar-SA" altLang="ar-SA" sz="7200" kern="0" dirty="0">
                <a:solidFill>
                  <a:srgbClr val="000000"/>
                </a:solidFill>
                <a:latin typeface="Arabic Typesetting" panose="03020402040406030203" pitchFamily="66" charset="-78"/>
                <a:cs typeface="Arabic Typesetting" panose="03020402040406030203" pitchFamily="66" charset="-78"/>
              </a:rPr>
              <a:t>المرسل</a:t>
            </a:r>
          </a:p>
          <a:p>
            <a:pPr fontAlgn="base">
              <a:spcBef>
                <a:spcPct val="0"/>
              </a:spcBef>
              <a:spcAft>
                <a:spcPct val="0"/>
              </a:spcAft>
              <a:buNone/>
            </a:pPr>
            <a:r>
              <a:rPr lang="ar-SA" altLang="ar-SA" sz="7200" kern="0" dirty="0">
                <a:solidFill>
                  <a:srgbClr val="000000"/>
                </a:solidFill>
                <a:latin typeface="Arabic Typesetting" panose="03020402040406030203" pitchFamily="66" charset="-78"/>
                <a:cs typeface="Arabic Typesetting" panose="03020402040406030203" pitchFamily="66" charset="-78"/>
              </a:rPr>
              <a:t>المستقبل  </a:t>
            </a:r>
          </a:p>
          <a:p>
            <a:pPr fontAlgn="base">
              <a:spcBef>
                <a:spcPct val="0"/>
              </a:spcBef>
              <a:spcAft>
                <a:spcPct val="0"/>
              </a:spcAft>
              <a:buNone/>
            </a:pPr>
            <a:r>
              <a:rPr lang="ar-SA" altLang="ar-SA" sz="7200" kern="0" dirty="0">
                <a:solidFill>
                  <a:srgbClr val="000000"/>
                </a:solidFill>
                <a:latin typeface="Arabic Typesetting" panose="03020402040406030203" pitchFamily="66" charset="-78"/>
                <a:cs typeface="Arabic Typesetting" panose="03020402040406030203" pitchFamily="66" charset="-78"/>
              </a:rPr>
              <a:t>الرسالة </a:t>
            </a:r>
          </a:p>
          <a:p>
            <a:pPr fontAlgn="base">
              <a:spcBef>
                <a:spcPct val="0"/>
              </a:spcBef>
              <a:spcAft>
                <a:spcPct val="0"/>
              </a:spcAft>
              <a:buNone/>
            </a:pPr>
            <a:r>
              <a:rPr lang="ar-SA" altLang="ar-SA" sz="7200" kern="0" dirty="0">
                <a:solidFill>
                  <a:srgbClr val="000000"/>
                </a:solidFill>
                <a:latin typeface="Arabic Typesetting" panose="03020402040406030203" pitchFamily="66" charset="-78"/>
                <a:cs typeface="Arabic Typesetting" panose="03020402040406030203" pitchFamily="66" charset="-78"/>
              </a:rPr>
              <a:t>وسيلة او قناة الاتصال </a:t>
            </a:r>
          </a:p>
          <a:p>
            <a:pPr fontAlgn="base">
              <a:spcBef>
                <a:spcPct val="0"/>
              </a:spcBef>
              <a:spcAft>
                <a:spcPct val="0"/>
              </a:spcAft>
              <a:buNone/>
            </a:pPr>
            <a:r>
              <a:rPr lang="ar-SA" altLang="ar-SA" sz="7200" kern="0" dirty="0">
                <a:solidFill>
                  <a:srgbClr val="000000"/>
                </a:solidFill>
                <a:latin typeface="Arabic Typesetting" panose="03020402040406030203" pitchFamily="66" charset="-78"/>
                <a:cs typeface="Arabic Typesetting" panose="03020402040406030203" pitchFamily="66" charset="-78"/>
              </a:rPr>
              <a:t>التغذية الراجعة </a:t>
            </a:r>
          </a:p>
          <a:p>
            <a:pPr algn="just" fontAlgn="base">
              <a:spcBef>
                <a:spcPct val="0"/>
              </a:spcBef>
              <a:spcAft>
                <a:spcPct val="0"/>
              </a:spcAft>
              <a:buNone/>
            </a:pPr>
            <a:endParaRPr lang="en-US" altLang="ar-SA" sz="6400" b="1" kern="0" dirty="0">
              <a:solidFill>
                <a:srgbClr val="000000"/>
              </a:solidFill>
              <a:latin typeface="Arabic Typesetting" panose="03020402040406030203" pitchFamily="66" charset="-78"/>
              <a:cs typeface="Arabic Typesetting" panose="03020402040406030203" pitchFamily="66" charset="-78"/>
            </a:endParaRPr>
          </a:p>
          <a:p>
            <a:pPr marL="914400" indent="-914400" algn="just" fontAlgn="base">
              <a:spcBef>
                <a:spcPct val="50000"/>
              </a:spcBef>
              <a:spcAft>
                <a:spcPct val="0"/>
              </a:spcAft>
              <a:buSzPct val="120000"/>
              <a:buFont typeface="Arial" panose="020B0604020202020204" pitchFamily="34" charset="0"/>
              <a:buChar char="•"/>
              <a:defRPr/>
            </a:pPr>
            <a:endParaRPr lang="ar-SA" altLang="ar-SA" sz="6400" b="1" kern="0"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126197524"/>
      </p:ext>
    </p:extLst>
  </p:cSld>
  <p:clrMapOvr>
    <a:masterClrMapping/>
  </p:clrMapOvr>
  <mc:AlternateContent xmlns:mc="http://schemas.openxmlformats.org/markup-compatibility/2006" xmlns:p14="http://schemas.microsoft.com/office/powerpoint/2010/main">
    <mc:Choice Requires="p14">
      <p:transition spd="slow" p14:dur="2000" advTm="72965"/>
    </mc:Choice>
    <mc:Fallback xmlns="">
      <p:transition spd="slow" advTm="72965"/>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9392199A-8487-494B-986B-5AF130885399}"/>
              </a:ext>
            </a:extLst>
          </p:cNvPr>
          <p:cNvSpPr>
            <a:spLocks noChangeArrowheads="1"/>
          </p:cNvSpPr>
          <p:nvPr/>
        </p:nvSpPr>
        <p:spPr bwMode="auto">
          <a:xfrm>
            <a:off x="503040" y="881336"/>
            <a:ext cx="17081698" cy="13203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fontAlgn="base">
              <a:spcBef>
                <a:spcPct val="50000"/>
              </a:spcBef>
              <a:spcAft>
                <a:spcPct val="0"/>
              </a:spcAft>
              <a:buNone/>
              <a:defRPr/>
            </a:pPr>
            <a:r>
              <a:rPr lang="ar-SA" altLang="ar-SA" sz="9600" b="1" dirty="0">
                <a:solidFill>
                  <a:schemeClr val="accent6">
                    <a:lumMod val="50000"/>
                  </a:schemeClr>
                </a:solidFill>
                <a:latin typeface="Arabic Typesetting" panose="03020402040406030203" pitchFamily="66" charset="-78"/>
                <a:cs typeface="Arabic Typesetting" panose="03020402040406030203" pitchFamily="66" charset="-78"/>
              </a:rPr>
              <a:t>المـــرســـل : </a:t>
            </a:r>
          </a:p>
          <a:p>
            <a:pPr fontAlgn="base">
              <a:spcBef>
                <a:spcPct val="0"/>
              </a:spcBef>
              <a:spcAft>
                <a:spcPct val="0"/>
              </a:spcAft>
              <a:buNone/>
              <a:defRPr/>
            </a:pPr>
            <a:r>
              <a:rPr lang="ar-SA" altLang="ar-SA" sz="6600" kern="0" dirty="0">
                <a:solidFill>
                  <a:srgbClr val="000000"/>
                </a:solidFill>
                <a:latin typeface="Arabic Typesetting" panose="03020402040406030203" pitchFamily="66" charset="-78"/>
                <a:cs typeface="Arabic Typesetting" panose="03020402040406030203" pitchFamily="66" charset="-78"/>
              </a:rPr>
              <a:t>وهو المصدر الذي تبدأ منه عملية الاتصال وقد يكون المرسل أنسأن , أو آلة , أو مادة مطبوعة أو منظمة  (كالصحافة او الاذاعة) وهو الذي يصوغ الرسالة في كلمات أو حركات أو اشارات أو صور لكي ينقلها الى الآخرين من أجل التأثير فيهم . </a:t>
            </a:r>
          </a:p>
          <a:p>
            <a:pPr fontAlgn="base">
              <a:spcBef>
                <a:spcPct val="0"/>
              </a:spcBef>
              <a:spcAft>
                <a:spcPct val="0"/>
              </a:spcAft>
              <a:buNone/>
              <a:defRPr/>
            </a:pPr>
            <a:r>
              <a:rPr lang="ar-SA" altLang="ar-SA" sz="6600" kern="0" dirty="0">
                <a:solidFill>
                  <a:srgbClr val="000000"/>
                </a:solidFill>
                <a:latin typeface="Arabic Typesetting" panose="03020402040406030203" pitchFamily="66" charset="-78"/>
                <a:cs typeface="Arabic Typesetting" panose="03020402040406030203" pitchFamily="66" charset="-78"/>
              </a:rPr>
              <a:t>وهناك شروط لابد من توافرها في المرسل حتى يستطيع ايصال رسالته على الوجه الأمثل منها :</a:t>
            </a:r>
          </a:p>
          <a:p>
            <a:pPr fontAlgn="base">
              <a:spcBef>
                <a:spcPct val="0"/>
              </a:spcBef>
              <a:spcAft>
                <a:spcPct val="0"/>
              </a:spcAft>
              <a:buNone/>
              <a:defRPr/>
            </a:pPr>
            <a:r>
              <a:rPr lang="ar-SA" altLang="ar-SA" sz="6600" kern="0" dirty="0">
                <a:solidFill>
                  <a:srgbClr val="000000"/>
                </a:solidFill>
                <a:latin typeface="Arabic Typesetting" panose="03020402040406030203" pitchFamily="66" charset="-78"/>
                <a:cs typeface="Arabic Typesetting" panose="03020402040406030203" pitchFamily="66" charset="-78"/>
              </a:rPr>
              <a:t>1-  </a:t>
            </a:r>
            <a:r>
              <a:rPr lang="ar-SA" altLang="ar-SA" sz="6600" b="1" kern="0" dirty="0">
                <a:solidFill>
                  <a:srgbClr val="000000"/>
                </a:solidFill>
                <a:latin typeface="Arabic Typesetting" panose="03020402040406030203" pitchFamily="66" charset="-78"/>
                <a:cs typeface="Arabic Typesetting" panose="03020402040406030203" pitchFamily="66" charset="-78"/>
              </a:rPr>
              <a:t>أن يكون ملما بمادة رسالته وكيفية تصميمها من أجل إحداث الاتصال الصحيح </a:t>
            </a:r>
          </a:p>
          <a:p>
            <a:pPr fontAlgn="base">
              <a:spcBef>
                <a:spcPct val="0"/>
              </a:spcBef>
              <a:spcAft>
                <a:spcPct val="0"/>
              </a:spcAft>
              <a:buNone/>
              <a:defRPr/>
            </a:pPr>
            <a:r>
              <a:rPr lang="ar-SA" altLang="ar-SA" sz="6600" b="1" kern="0" dirty="0">
                <a:solidFill>
                  <a:srgbClr val="000000"/>
                </a:solidFill>
                <a:latin typeface="Arabic Typesetting" panose="03020402040406030203" pitchFamily="66" charset="-78"/>
                <a:cs typeface="Arabic Typesetting" panose="03020402040406030203" pitchFamily="66" charset="-78"/>
              </a:rPr>
              <a:t>2- أن تكون اهداف رسالته واضحة </a:t>
            </a:r>
          </a:p>
          <a:p>
            <a:pPr fontAlgn="base">
              <a:spcBef>
                <a:spcPct val="0"/>
              </a:spcBef>
              <a:spcAft>
                <a:spcPct val="0"/>
              </a:spcAft>
              <a:buNone/>
              <a:defRPr/>
            </a:pPr>
            <a:r>
              <a:rPr lang="ar-SA" altLang="ar-SA" sz="6600" b="1" kern="0" dirty="0">
                <a:solidFill>
                  <a:srgbClr val="000000"/>
                </a:solidFill>
                <a:latin typeface="Arabic Typesetting" panose="03020402040406030203" pitchFamily="66" charset="-78"/>
                <a:cs typeface="Arabic Typesetting" panose="03020402040406030203" pitchFamily="66" charset="-78"/>
              </a:rPr>
              <a:t>3-أن يحسن استخدام الوسائل التعليمية المتوافرة </a:t>
            </a:r>
          </a:p>
          <a:p>
            <a:pPr fontAlgn="base">
              <a:spcBef>
                <a:spcPct val="0"/>
              </a:spcBef>
              <a:spcAft>
                <a:spcPct val="0"/>
              </a:spcAft>
              <a:buNone/>
              <a:defRPr/>
            </a:pPr>
            <a:r>
              <a:rPr lang="ar-SA" altLang="ar-SA" sz="6600" b="1" kern="0" dirty="0">
                <a:solidFill>
                  <a:srgbClr val="000000"/>
                </a:solidFill>
                <a:latin typeface="Arabic Typesetting" panose="03020402040406030203" pitchFamily="66" charset="-78"/>
                <a:cs typeface="Arabic Typesetting" panose="03020402040406030203" pitchFamily="66" charset="-78"/>
              </a:rPr>
              <a:t>4- أن يعرف خصائص الطرف الاخر من حيث المستوى العلمي والعمر الزمني والفروق الفردية </a:t>
            </a:r>
          </a:p>
          <a:p>
            <a:pPr fontAlgn="base">
              <a:spcBef>
                <a:spcPct val="0"/>
              </a:spcBef>
              <a:spcAft>
                <a:spcPct val="0"/>
              </a:spcAft>
              <a:buNone/>
              <a:defRPr/>
            </a:pPr>
            <a:r>
              <a:rPr lang="ar-SA" altLang="ar-SA" sz="6600" b="1" kern="0" dirty="0">
                <a:solidFill>
                  <a:srgbClr val="000000"/>
                </a:solidFill>
                <a:latin typeface="Arabic Typesetting" panose="03020402040406030203" pitchFamily="66" charset="-78"/>
                <a:cs typeface="Arabic Typesetting" panose="03020402040406030203" pitchFamily="66" charset="-78"/>
              </a:rPr>
              <a:t>5- أن يحسن اختيار الوقت </a:t>
            </a:r>
            <a:r>
              <a:rPr lang="ar-SA" altLang="ar-SA" sz="6600" b="1" kern="0" dirty="0" err="1">
                <a:solidFill>
                  <a:srgbClr val="000000"/>
                </a:solidFill>
                <a:latin typeface="Arabic Typesetting" panose="03020402040406030203" pitchFamily="66" charset="-78"/>
                <a:cs typeface="Arabic Typesetting" panose="03020402040406030203" pitchFamily="66" charset="-78"/>
              </a:rPr>
              <a:t>والمكأن</a:t>
            </a:r>
            <a:r>
              <a:rPr lang="ar-SA" altLang="ar-SA" sz="6600" b="1" kern="0" dirty="0">
                <a:solidFill>
                  <a:srgbClr val="000000"/>
                </a:solidFill>
                <a:latin typeface="Arabic Typesetting" panose="03020402040406030203" pitchFamily="66" charset="-78"/>
                <a:cs typeface="Arabic Typesetting" panose="03020402040406030203" pitchFamily="66" charset="-78"/>
              </a:rPr>
              <a:t> الملائمين لتوصيل رسالته</a:t>
            </a:r>
          </a:p>
          <a:p>
            <a:pPr fontAlgn="base">
              <a:spcBef>
                <a:spcPct val="0"/>
              </a:spcBef>
              <a:spcAft>
                <a:spcPct val="0"/>
              </a:spcAft>
              <a:buNone/>
              <a:defRPr/>
            </a:pPr>
            <a:r>
              <a:rPr lang="ar-SA" altLang="ar-SA" sz="6600" b="1" kern="0" dirty="0">
                <a:solidFill>
                  <a:srgbClr val="000000"/>
                </a:solidFill>
                <a:latin typeface="Arabic Typesetting" panose="03020402040406030203" pitchFamily="66" charset="-78"/>
                <a:cs typeface="Arabic Typesetting" panose="03020402040406030203" pitchFamily="66" charset="-78"/>
              </a:rPr>
              <a:t>6- أن يكون لدية اتجاه ايجابي نحو نفسه ورسالته ومستقبلة </a:t>
            </a:r>
          </a:p>
          <a:p>
            <a:pPr algn="just" fontAlgn="base">
              <a:spcBef>
                <a:spcPct val="50000"/>
              </a:spcBef>
              <a:spcAft>
                <a:spcPct val="0"/>
              </a:spcAft>
              <a:buSzPct val="120000"/>
              <a:buNone/>
              <a:defRPr/>
            </a:pPr>
            <a:endParaRPr lang="ar-SA" altLang="ar-SA" sz="6400" b="1" kern="0"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455018088"/>
      </p:ext>
    </p:extLst>
  </p:cSld>
  <p:clrMapOvr>
    <a:masterClrMapping/>
  </p:clrMapOvr>
  <mc:AlternateContent xmlns:mc="http://schemas.openxmlformats.org/markup-compatibility/2006" xmlns:p14="http://schemas.microsoft.com/office/powerpoint/2010/main">
    <mc:Choice Requires="p14">
      <p:transition spd="slow" p14:dur="2000" advTm="335624"/>
    </mc:Choice>
    <mc:Fallback xmlns="">
      <p:transition spd="slow" advTm="33562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D23E9CE3-CC81-42AA-8802-C54D7661D0B6}"/>
              </a:ext>
            </a:extLst>
          </p:cNvPr>
          <p:cNvSpPr txBox="1"/>
          <p:nvPr/>
        </p:nvSpPr>
        <p:spPr>
          <a:xfrm>
            <a:off x="0" y="809328"/>
            <a:ext cx="17928976" cy="13665279"/>
          </a:xfrm>
          <a:prstGeom prst="rect">
            <a:avLst/>
          </a:prstGeom>
          <a:noFill/>
        </p:spPr>
        <p:txBody>
          <a:bodyPr wrap="square">
            <a:spAutoFit/>
          </a:bodyPr>
          <a:lstStyle/>
          <a:p>
            <a:r>
              <a:rPr lang="ar-OM" sz="9600" b="1" dirty="0">
                <a:solidFill>
                  <a:schemeClr val="accent6">
                    <a:lumMod val="50000"/>
                  </a:schemeClr>
                </a:solidFill>
                <a:latin typeface="Arabic Typesetting" panose="03020402040406030203" pitchFamily="66" charset="-78"/>
                <a:cs typeface="Arabic Typesetting" panose="03020402040406030203" pitchFamily="66" charset="-78"/>
              </a:rPr>
              <a:t>المستقبل</a:t>
            </a:r>
            <a:r>
              <a:rPr lang="ar-OM" sz="6000" kern="0" dirty="0">
                <a:solidFill>
                  <a:srgbClr val="000000"/>
                </a:solidFill>
                <a:latin typeface="Arabic Typesetting" panose="03020402040406030203" pitchFamily="66" charset="-78"/>
                <a:cs typeface="Arabic Typesetting" panose="03020402040406030203" pitchFamily="66" charset="-78"/>
              </a:rPr>
              <a:t> :وهو الجهة او الشخص التي توجه اليه الرسالة ويقوم بفك رموزها ليصل الى محتوياتها كما انه الهدف من عملية الاتصال. </a:t>
            </a:r>
          </a:p>
          <a:p>
            <a:r>
              <a:rPr lang="ar-OM" sz="6000" b="1" kern="0" dirty="0">
                <a:solidFill>
                  <a:srgbClr val="000000"/>
                </a:solidFill>
                <a:latin typeface="Arabic Typesetting" panose="03020402040406030203" pitchFamily="66" charset="-78"/>
                <a:cs typeface="Arabic Typesetting" panose="03020402040406030203" pitchFamily="66" charset="-78"/>
              </a:rPr>
              <a:t>ويتوقع من المستقبل احد المواقف التالية ازاء الرسالة</a:t>
            </a:r>
          </a:p>
          <a:p>
            <a:r>
              <a:rPr lang="ar-OM" sz="6600" kern="0" dirty="0">
                <a:solidFill>
                  <a:srgbClr val="000000"/>
                </a:solidFill>
                <a:latin typeface="Arabic Typesetting" panose="03020402040406030203" pitchFamily="66" charset="-78"/>
                <a:cs typeface="Arabic Typesetting" panose="03020402040406030203" pitchFamily="66" charset="-78"/>
              </a:rPr>
              <a:t>1- </a:t>
            </a:r>
            <a:r>
              <a:rPr lang="ar-OM" sz="6000" kern="0" dirty="0">
                <a:solidFill>
                  <a:srgbClr val="000000"/>
                </a:solidFill>
                <a:latin typeface="Arabic Typesetting" panose="03020402040406030203" pitchFamily="66" charset="-78"/>
                <a:cs typeface="Arabic Typesetting" panose="03020402040406030203" pitchFamily="66" charset="-78"/>
              </a:rPr>
              <a:t>ان يفهم الرسالة فهما تاما فيشارك المرسل بالأفكار والمشاعر المتضمنة في الرسالة </a:t>
            </a:r>
          </a:p>
          <a:p>
            <a:r>
              <a:rPr lang="ar-OM" sz="6000" kern="0" dirty="0">
                <a:solidFill>
                  <a:srgbClr val="000000"/>
                </a:solidFill>
                <a:latin typeface="Arabic Typesetting" panose="03020402040406030203" pitchFamily="66" charset="-78"/>
                <a:cs typeface="Arabic Typesetting" panose="03020402040406030203" pitchFamily="66" charset="-78"/>
              </a:rPr>
              <a:t>2- ان يفهم المستقبل الرسالة فهما ناقصا </a:t>
            </a:r>
          </a:p>
          <a:p>
            <a:r>
              <a:rPr lang="ar-OM" sz="6000" kern="0" dirty="0">
                <a:solidFill>
                  <a:srgbClr val="000000"/>
                </a:solidFill>
                <a:latin typeface="Arabic Typesetting" panose="03020402040406030203" pitchFamily="66" charset="-78"/>
                <a:cs typeface="Arabic Typesetting" panose="03020402040406030203" pitchFamily="66" charset="-78"/>
              </a:rPr>
              <a:t>3- ان يفهم المستقبل الرسالة فهما خاطئا في ضوء خبرات السابقة </a:t>
            </a:r>
          </a:p>
          <a:p>
            <a:r>
              <a:rPr lang="ar-OM" sz="6000" kern="0" dirty="0">
                <a:solidFill>
                  <a:srgbClr val="000000"/>
                </a:solidFill>
                <a:latin typeface="Arabic Typesetting" panose="03020402040406030203" pitchFamily="66" charset="-78"/>
                <a:cs typeface="Arabic Typesetting" panose="03020402040406030203" pitchFamily="66" charset="-78"/>
              </a:rPr>
              <a:t>4- ان لا يفهم المستقبل الرسالة ابدا ربما بسبب صعوبة فك رموزها او انها تقع فوق مستوى المستقبل اللغوي والعلمي والثقافي</a:t>
            </a:r>
          </a:p>
          <a:p>
            <a:r>
              <a:rPr lang="ar-OM" sz="5400" b="1" kern="0" dirty="0">
                <a:solidFill>
                  <a:srgbClr val="000000"/>
                </a:solidFill>
                <a:latin typeface="Arabic Typesetting" panose="03020402040406030203" pitchFamily="66" charset="-78"/>
                <a:cs typeface="Arabic Typesetting" panose="03020402040406030203" pitchFamily="66" charset="-78"/>
              </a:rPr>
              <a:t>هذا ويتوقع من المستقبل ان يقوم بسلوك معين نتيجة استقباله للرسالة وذلك يعتمد على مدى فهمه لها واقتناعه بمضمونها ومما يزيد فرص نجاح الاتصال عند المستقبل توافر بعض الخصائص النفسية التالية </a:t>
            </a:r>
          </a:p>
          <a:p>
            <a:r>
              <a:rPr lang="ar-OM" sz="6000" kern="0" dirty="0">
                <a:solidFill>
                  <a:srgbClr val="000000"/>
                </a:solidFill>
                <a:latin typeface="Arabic Typesetting" panose="03020402040406030203" pitchFamily="66" charset="-78"/>
                <a:cs typeface="Arabic Typesetting" panose="03020402040406030203" pitchFamily="66" charset="-78"/>
              </a:rPr>
              <a:t>1- التقبل الراحة النفسية والجسمية للمستقبل قبل استقباله لمادة الرسالة </a:t>
            </a:r>
          </a:p>
          <a:p>
            <a:r>
              <a:rPr lang="ar-OM" sz="6000" kern="0" dirty="0">
                <a:solidFill>
                  <a:srgbClr val="000000"/>
                </a:solidFill>
                <a:latin typeface="Arabic Typesetting" panose="03020402040406030203" pitchFamily="66" charset="-78"/>
                <a:cs typeface="Arabic Typesetting" panose="03020402040406030203" pitchFamily="66" charset="-78"/>
              </a:rPr>
              <a:t>2- الظروف المحيطة المناسبة والتسهيلات المتوفرة لعملية الاتصال </a:t>
            </a:r>
          </a:p>
          <a:p>
            <a:r>
              <a:rPr lang="ar-OM" sz="6000" kern="0" dirty="0">
                <a:solidFill>
                  <a:srgbClr val="000000"/>
                </a:solidFill>
                <a:latin typeface="Arabic Typesetting" panose="03020402040406030203" pitchFamily="66" charset="-78"/>
                <a:cs typeface="Arabic Typesetting" panose="03020402040406030203" pitchFamily="66" charset="-78"/>
              </a:rPr>
              <a:t>3- شعور المستقبل بأهمية الخبرات او المعلومات التي سيحصل عليها من الرسالة </a:t>
            </a:r>
          </a:p>
          <a:p>
            <a:endParaRPr lang="ar-OM" dirty="0"/>
          </a:p>
          <a:p>
            <a:r>
              <a:rPr lang="ar-OM" dirty="0"/>
              <a:t> </a:t>
            </a:r>
          </a:p>
        </p:txBody>
      </p:sp>
    </p:spTree>
    <p:extLst>
      <p:ext uri="{BB962C8B-B14F-4D97-AF65-F5344CB8AC3E}">
        <p14:creationId xmlns:p14="http://schemas.microsoft.com/office/powerpoint/2010/main" val="4123968655"/>
      </p:ext>
    </p:extLst>
  </p:cSld>
  <p:clrMapOvr>
    <a:masterClrMapping/>
  </p:clrMapOvr>
  <mc:AlternateContent xmlns:mc="http://schemas.openxmlformats.org/markup-compatibility/2006" xmlns:p14="http://schemas.microsoft.com/office/powerpoint/2010/main">
    <mc:Choice Requires="p14">
      <p:transition spd="slow" p14:dur="2000" advTm="227531"/>
    </mc:Choice>
    <mc:Fallback xmlns="">
      <p:transition spd="slow" advTm="22753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E51B0A83-9874-4BB8-83F9-8BC03443EBD2}"/>
              </a:ext>
            </a:extLst>
          </p:cNvPr>
          <p:cNvSpPr txBox="1"/>
          <p:nvPr/>
        </p:nvSpPr>
        <p:spPr>
          <a:xfrm>
            <a:off x="8118684" y="953344"/>
            <a:ext cx="9144000" cy="1569660"/>
          </a:xfrm>
          <a:prstGeom prst="rect">
            <a:avLst/>
          </a:prstGeom>
          <a:noFill/>
        </p:spPr>
        <p:txBody>
          <a:bodyPr wrap="square">
            <a:spAutoFit/>
          </a:bodyPr>
          <a:lstStyle/>
          <a:p>
            <a:r>
              <a:rPr lang="ar-OM" sz="9600" b="1" dirty="0">
                <a:solidFill>
                  <a:schemeClr val="accent6">
                    <a:lumMod val="50000"/>
                  </a:schemeClr>
                </a:solidFill>
                <a:latin typeface="Arabic Typesetting" panose="03020402040406030203" pitchFamily="66" charset="-78"/>
                <a:cs typeface="Arabic Typesetting" panose="03020402040406030203" pitchFamily="66" charset="-78"/>
              </a:rPr>
              <a:t>الرســـالـــة :</a:t>
            </a:r>
          </a:p>
        </p:txBody>
      </p:sp>
      <p:sp>
        <p:nvSpPr>
          <p:cNvPr id="5" name="مربع نص 4">
            <a:extLst>
              <a:ext uri="{FF2B5EF4-FFF2-40B4-BE49-F238E27FC236}">
                <a16:creationId xmlns:a16="http://schemas.microsoft.com/office/drawing/2014/main" id="{818FB26C-7D1C-442D-8137-88DD7E62952F}"/>
              </a:ext>
            </a:extLst>
          </p:cNvPr>
          <p:cNvSpPr txBox="1"/>
          <p:nvPr/>
        </p:nvSpPr>
        <p:spPr>
          <a:xfrm>
            <a:off x="863588" y="2177480"/>
            <a:ext cx="16265751" cy="2862322"/>
          </a:xfrm>
          <a:prstGeom prst="rect">
            <a:avLst/>
          </a:prstGeom>
          <a:noFill/>
        </p:spPr>
        <p:txBody>
          <a:bodyPr wrap="square">
            <a:spAutoFit/>
          </a:bodyPr>
          <a:lstStyle/>
          <a:p>
            <a:pPr algn="just"/>
            <a:r>
              <a:rPr lang="ar-OM" sz="6000" kern="0" dirty="0">
                <a:solidFill>
                  <a:srgbClr val="000000"/>
                </a:solidFill>
                <a:latin typeface="Arabic Typesetting" panose="03020402040406030203" pitchFamily="66" charset="-78"/>
                <a:cs typeface="Arabic Typesetting" panose="03020402040406030203" pitchFamily="66" charset="-78"/>
              </a:rPr>
              <a:t>وهي ترجمة لما يرغب المرسل بتوصيلة الى المستقبل من خبرات ومعارف ومهارات وقيم وعادات واتجاهات في شكل لفظي او مكتوب او مرسوم او حركات او اشارات تتناسب مع مضمون الرسالة وهدفها.</a:t>
            </a:r>
          </a:p>
        </p:txBody>
      </p:sp>
      <p:sp>
        <p:nvSpPr>
          <p:cNvPr id="7" name="مربع نص 6">
            <a:extLst>
              <a:ext uri="{FF2B5EF4-FFF2-40B4-BE49-F238E27FC236}">
                <a16:creationId xmlns:a16="http://schemas.microsoft.com/office/drawing/2014/main" id="{25BD29CE-7F2C-47E3-B6F4-153104303565}"/>
              </a:ext>
            </a:extLst>
          </p:cNvPr>
          <p:cNvSpPr txBox="1"/>
          <p:nvPr/>
        </p:nvSpPr>
        <p:spPr>
          <a:xfrm>
            <a:off x="687126" y="5284124"/>
            <a:ext cx="16554798" cy="6555641"/>
          </a:xfrm>
          <a:prstGeom prst="rect">
            <a:avLst/>
          </a:prstGeom>
          <a:noFill/>
        </p:spPr>
        <p:txBody>
          <a:bodyPr wrap="square">
            <a:spAutoFit/>
          </a:bodyPr>
          <a:lstStyle/>
          <a:p>
            <a:r>
              <a:rPr lang="ar-OM" sz="6000" b="1" kern="0" dirty="0">
                <a:solidFill>
                  <a:srgbClr val="000000"/>
                </a:solidFill>
                <a:latin typeface="Arabic Typesetting" panose="03020402040406030203" pitchFamily="66" charset="-78"/>
                <a:cs typeface="Arabic Typesetting" panose="03020402040406030203" pitchFamily="66" charset="-78"/>
              </a:rPr>
              <a:t>وهناك بعض الامور التي يجب مراعاتها عند صياغة الرسالة : </a:t>
            </a:r>
          </a:p>
          <a:p>
            <a:r>
              <a:rPr lang="ar-OM" sz="6000" kern="0" dirty="0">
                <a:solidFill>
                  <a:srgbClr val="000000"/>
                </a:solidFill>
                <a:latin typeface="Arabic Typesetting" panose="03020402040406030203" pitchFamily="66" charset="-78"/>
                <a:cs typeface="Arabic Typesetting" panose="03020402040406030203" pitchFamily="66" charset="-78"/>
              </a:rPr>
              <a:t>1- مراعاة حاجة المستقبل وظروفه وخلفيته حتى يثير موضوع الرسالة انتباهه وتشوقه </a:t>
            </a:r>
          </a:p>
          <a:p>
            <a:r>
              <a:rPr lang="ar-OM" sz="6000" kern="0" dirty="0">
                <a:solidFill>
                  <a:srgbClr val="000000"/>
                </a:solidFill>
                <a:latin typeface="Arabic Typesetting" panose="03020402040406030203" pitchFamily="66" charset="-78"/>
                <a:cs typeface="Arabic Typesetting" panose="03020402040406030203" pitchFamily="66" charset="-78"/>
              </a:rPr>
              <a:t>2- ان تتضمن صياغة الرسالة مثيرات تساعد في جذب الانتباه كطرح الاسئلة وطلب رأي المستقبل في مسالة ما </a:t>
            </a:r>
          </a:p>
          <a:p>
            <a:r>
              <a:rPr lang="ar-OM" sz="6000" kern="0" dirty="0">
                <a:solidFill>
                  <a:srgbClr val="000000"/>
                </a:solidFill>
                <a:latin typeface="Arabic Typesetting" panose="03020402040406030203" pitchFamily="66" charset="-78"/>
                <a:cs typeface="Arabic Typesetting" panose="03020402040406030203" pitchFamily="66" charset="-78"/>
              </a:rPr>
              <a:t>3- اختيار المكان والزمان المناسبين من اجل ضمان استقبالا ناجحا للرسالة عند المستقبل </a:t>
            </a:r>
          </a:p>
          <a:p>
            <a:r>
              <a:rPr lang="ar-OM" sz="6000" kern="0" dirty="0">
                <a:solidFill>
                  <a:srgbClr val="000000"/>
                </a:solidFill>
                <a:latin typeface="Arabic Typesetting" panose="03020402040406030203" pitchFamily="66" charset="-78"/>
                <a:cs typeface="Arabic Typesetting" panose="03020402040406030203" pitchFamily="66" charset="-78"/>
              </a:rPr>
              <a:t>4- صياغة الرسالة بشكل يسهل فهمها على المستقبل </a:t>
            </a:r>
          </a:p>
          <a:p>
            <a:r>
              <a:rPr lang="ar-OM" sz="6000" kern="0" dirty="0">
                <a:solidFill>
                  <a:srgbClr val="000000"/>
                </a:solidFill>
                <a:latin typeface="Arabic Typesetting" panose="03020402040406030203" pitchFamily="66" charset="-78"/>
                <a:cs typeface="Arabic Typesetting" panose="03020402040406030203" pitchFamily="66" charset="-78"/>
              </a:rPr>
              <a:t>5-يجب ان يراعي المرسل في رسالته العمر الزمني والعقلي ومستوى المستقبل </a:t>
            </a:r>
          </a:p>
        </p:txBody>
      </p:sp>
    </p:spTree>
    <p:extLst>
      <p:ext uri="{BB962C8B-B14F-4D97-AF65-F5344CB8AC3E}">
        <p14:creationId xmlns:p14="http://schemas.microsoft.com/office/powerpoint/2010/main" val="2667791999"/>
      </p:ext>
    </p:extLst>
  </p:cSld>
  <p:clrMapOvr>
    <a:masterClrMapping/>
  </p:clrMapOvr>
  <mc:AlternateContent xmlns:mc="http://schemas.openxmlformats.org/markup-compatibility/2006" xmlns:p14="http://schemas.microsoft.com/office/powerpoint/2010/main">
    <mc:Choice Requires="p14">
      <p:transition spd="slow" p14:dur="2000" advTm="199086"/>
    </mc:Choice>
    <mc:Fallback xmlns="">
      <p:transition spd="slow" advTm="199086"/>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3F42A845-311A-472B-8F53-DAB02A83ADAB}"/>
              </a:ext>
            </a:extLst>
          </p:cNvPr>
          <p:cNvSpPr txBox="1"/>
          <p:nvPr/>
        </p:nvSpPr>
        <p:spPr>
          <a:xfrm>
            <a:off x="8207896" y="881336"/>
            <a:ext cx="9144000" cy="1569660"/>
          </a:xfrm>
          <a:prstGeom prst="rect">
            <a:avLst/>
          </a:prstGeom>
          <a:noFill/>
        </p:spPr>
        <p:txBody>
          <a:bodyPr wrap="square">
            <a:spAutoFit/>
          </a:bodyPr>
          <a:lstStyle/>
          <a:p>
            <a:r>
              <a:rPr lang="ar-OM" sz="9600" b="1" dirty="0">
                <a:solidFill>
                  <a:schemeClr val="accent6">
                    <a:lumMod val="50000"/>
                  </a:schemeClr>
                </a:solidFill>
                <a:latin typeface="Arabic Typesetting" panose="03020402040406030203" pitchFamily="66" charset="-78"/>
                <a:cs typeface="Arabic Typesetting" panose="03020402040406030203" pitchFamily="66" charset="-78"/>
              </a:rPr>
              <a:t>وســيـلــة او قــنــاة الاتــصــال </a:t>
            </a:r>
            <a:r>
              <a:rPr lang="ar-OM" dirty="0"/>
              <a:t>:</a:t>
            </a:r>
          </a:p>
        </p:txBody>
      </p:sp>
      <p:sp>
        <p:nvSpPr>
          <p:cNvPr id="5" name="مربع نص 4">
            <a:extLst>
              <a:ext uri="{FF2B5EF4-FFF2-40B4-BE49-F238E27FC236}">
                <a16:creationId xmlns:a16="http://schemas.microsoft.com/office/drawing/2014/main" id="{6431A95A-63E5-4B3F-AA42-92C34CA83AA4}"/>
              </a:ext>
            </a:extLst>
          </p:cNvPr>
          <p:cNvSpPr txBox="1"/>
          <p:nvPr/>
        </p:nvSpPr>
        <p:spPr>
          <a:xfrm>
            <a:off x="647056" y="2249488"/>
            <a:ext cx="16704840" cy="10248960"/>
          </a:xfrm>
          <a:prstGeom prst="rect">
            <a:avLst/>
          </a:prstGeom>
          <a:noFill/>
        </p:spPr>
        <p:txBody>
          <a:bodyPr wrap="square">
            <a:spAutoFit/>
          </a:bodyPr>
          <a:lstStyle/>
          <a:p>
            <a:r>
              <a:rPr lang="ar-OM" sz="6000" kern="0" dirty="0">
                <a:solidFill>
                  <a:srgbClr val="000000"/>
                </a:solidFill>
                <a:latin typeface="Arabic Typesetting" panose="03020402040406030203" pitchFamily="66" charset="-78"/>
                <a:cs typeface="Arabic Typesetting" panose="03020402040406030203" pitchFamily="66" charset="-78"/>
              </a:rPr>
              <a:t>هي الوسيلة المستخدمة لنقل الرسالة من المرسل الى المستقبل.</a:t>
            </a:r>
          </a:p>
          <a:p>
            <a:r>
              <a:rPr lang="ar-OM" sz="6000" b="1" kern="0" dirty="0">
                <a:solidFill>
                  <a:srgbClr val="000000"/>
                </a:solidFill>
                <a:latin typeface="Arabic Typesetting" panose="03020402040406030203" pitchFamily="66" charset="-78"/>
                <a:cs typeface="Arabic Typesetting" panose="03020402040406030203" pitchFamily="66" charset="-78"/>
              </a:rPr>
              <a:t>وقنوات الاتصال ثلاث هي: </a:t>
            </a:r>
          </a:p>
          <a:p>
            <a:r>
              <a:rPr lang="ar-OM" sz="6000" kern="0" dirty="0">
                <a:solidFill>
                  <a:srgbClr val="000000"/>
                </a:solidFill>
                <a:latin typeface="Arabic Typesetting" panose="03020402040406030203" pitchFamily="66" charset="-78"/>
                <a:cs typeface="Arabic Typesetting" panose="03020402040406030203" pitchFamily="66" charset="-78"/>
              </a:rPr>
              <a:t>1- فردية كالزيارات الشخصية </a:t>
            </a:r>
          </a:p>
          <a:p>
            <a:r>
              <a:rPr lang="ar-OM" sz="6000" kern="0" dirty="0">
                <a:solidFill>
                  <a:srgbClr val="000000"/>
                </a:solidFill>
                <a:latin typeface="Arabic Typesetting" panose="03020402040406030203" pitchFamily="66" charset="-78"/>
                <a:cs typeface="Arabic Typesetting" panose="03020402040406030203" pitchFamily="66" charset="-78"/>
              </a:rPr>
              <a:t>2- جماعية كالمؤتمرات والجماعات والرحلات </a:t>
            </a:r>
          </a:p>
          <a:p>
            <a:r>
              <a:rPr lang="ar-OM" sz="6000" kern="0" dirty="0">
                <a:solidFill>
                  <a:srgbClr val="000000"/>
                </a:solidFill>
                <a:latin typeface="Arabic Typesetting" panose="03020402040406030203" pitchFamily="66" charset="-78"/>
                <a:cs typeface="Arabic Typesetting" panose="03020402040406030203" pitchFamily="66" charset="-78"/>
              </a:rPr>
              <a:t>3- جماهيرية كالتلفاز والصحف </a:t>
            </a:r>
          </a:p>
          <a:p>
            <a:pPr algn="just"/>
            <a:r>
              <a:rPr lang="ar-OM" sz="6000" kern="0" dirty="0">
                <a:solidFill>
                  <a:srgbClr val="000000"/>
                </a:solidFill>
                <a:latin typeface="Arabic Typesetting" panose="03020402040406030203" pitchFamily="66" charset="-78"/>
                <a:cs typeface="Arabic Typesetting" panose="03020402040406030203" pitchFamily="66" charset="-78"/>
              </a:rPr>
              <a:t>وتختلف الوسيلة وتتنوع حسب طبيعة الرسالة نفسها وذلك للدور الكبير الذي تؤديه الوسيلة في نقل الرسالة المرغوبة ، كما ان هناك علاقة وطيدة بين الوسيلة وبين قدرات الفرد على الادراك الحسي فبعضهم يتعلم بشكل افضل عن طريق الخبرة المرئية وبعضهم عن طريق الوسائل السمعية وآخرون عن طريق الممارسة الفعلية المباشرة. وبما ان هدف التربية بناء شخصية المتعلمين الذين يتفاوتون في قدراتهم العقلية فهذا يستدعي من المعلم استخدام اكثر من وسيلة لتحقيق الاهداف المنشودة فالتنوع في استخدام وسائل الاتصال المختلفة يزيد من امكانية معالجة الفروق الفردية بين المتعلمين </a:t>
            </a:r>
          </a:p>
        </p:txBody>
      </p:sp>
    </p:spTree>
    <p:extLst>
      <p:ext uri="{BB962C8B-B14F-4D97-AF65-F5344CB8AC3E}">
        <p14:creationId xmlns:p14="http://schemas.microsoft.com/office/powerpoint/2010/main" val="817574370"/>
      </p:ext>
    </p:extLst>
  </p:cSld>
  <p:clrMapOvr>
    <a:masterClrMapping/>
  </p:clrMapOvr>
  <mc:AlternateContent xmlns:mc="http://schemas.openxmlformats.org/markup-compatibility/2006" xmlns:p14="http://schemas.microsoft.com/office/powerpoint/2010/main">
    <mc:Choice Requires="p14">
      <p:transition spd="slow" p14:dur="2000" advTm="143097"/>
    </mc:Choice>
    <mc:Fallback xmlns="">
      <p:transition spd="slow" advTm="143097"/>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18F0B5F4-98A7-4B90-8C9F-B7CDDEF30A8A}"/>
              </a:ext>
            </a:extLst>
          </p:cNvPr>
          <p:cNvSpPr txBox="1"/>
          <p:nvPr/>
        </p:nvSpPr>
        <p:spPr>
          <a:xfrm>
            <a:off x="7631832" y="1169368"/>
            <a:ext cx="9144000" cy="1569660"/>
          </a:xfrm>
          <a:prstGeom prst="rect">
            <a:avLst/>
          </a:prstGeom>
          <a:noFill/>
        </p:spPr>
        <p:txBody>
          <a:bodyPr wrap="square">
            <a:spAutoFit/>
          </a:bodyPr>
          <a:lstStyle/>
          <a:p>
            <a:r>
              <a:rPr lang="ar-OM" sz="9600" b="1" dirty="0">
                <a:solidFill>
                  <a:schemeClr val="accent6">
                    <a:lumMod val="50000"/>
                  </a:schemeClr>
                </a:solidFill>
                <a:latin typeface="Arabic Typesetting" panose="03020402040406030203" pitchFamily="66" charset="-78"/>
                <a:cs typeface="Arabic Typesetting" panose="03020402040406030203" pitchFamily="66" charset="-78"/>
              </a:rPr>
              <a:t>التــغــذيـــة الـــراجـــعة : </a:t>
            </a:r>
          </a:p>
        </p:txBody>
      </p:sp>
      <p:sp>
        <p:nvSpPr>
          <p:cNvPr id="5" name="مربع نص 4">
            <a:extLst>
              <a:ext uri="{FF2B5EF4-FFF2-40B4-BE49-F238E27FC236}">
                <a16:creationId xmlns:a16="http://schemas.microsoft.com/office/drawing/2014/main" id="{0CEC1AD5-BE6E-4218-97F3-A08EEF174E1C}"/>
              </a:ext>
            </a:extLst>
          </p:cNvPr>
          <p:cNvSpPr txBox="1"/>
          <p:nvPr/>
        </p:nvSpPr>
        <p:spPr>
          <a:xfrm>
            <a:off x="755068" y="3118515"/>
            <a:ext cx="16777864" cy="8217634"/>
          </a:xfrm>
          <a:prstGeom prst="rect">
            <a:avLst/>
          </a:prstGeom>
          <a:noFill/>
        </p:spPr>
        <p:txBody>
          <a:bodyPr wrap="square">
            <a:spAutoFit/>
          </a:bodyPr>
          <a:lstStyle/>
          <a:p>
            <a:r>
              <a:rPr lang="ar-OM" sz="6600" kern="0" dirty="0">
                <a:solidFill>
                  <a:srgbClr val="000000"/>
                </a:solidFill>
                <a:latin typeface="Arabic Typesetting" panose="03020402040406030203" pitchFamily="66" charset="-78"/>
                <a:cs typeface="Arabic Typesetting" panose="03020402040406030203" pitchFamily="66" charset="-78"/>
              </a:rPr>
              <a:t>هي الاجراءات التي يتخذها المرسل لمعرفة مدى نجاح عملية الاتصال وتحقيقها لأهدافه وذلك عن طريق المناقشة وعرض الرأي ومعرفة رد الفعل عند المستقبل سلبيا كان أم ايجابيا .</a:t>
            </a:r>
          </a:p>
          <a:p>
            <a:r>
              <a:rPr lang="ar-OM" sz="6600" b="1" kern="0" dirty="0">
                <a:solidFill>
                  <a:srgbClr val="000000"/>
                </a:solidFill>
                <a:latin typeface="Arabic Typesetting" panose="03020402040406030203" pitchFamily="66" charset="-78"/>
                <a:cs typeface="Arabic Typesetting" panose="03020402040406030203" pitchFamily="66" charset="-78"/>
              </a:rPr>
              <a:t>أهمية التغذية الراجعة :</a:t>
            </a:r>
          </a:p>
          <a:p>
            <a:r>
              <a:rPr lang="ar-OM" sz="6600" kern="0" dirty="0">
                <a:solidFill>
                  <a:srgbClr val="000000"/>
                </a:solidFill>
                <a:latin typeface="Arabic Typesetting" panose="03020402040406030203" pitchFamily="66" charset="-78"/>
                <a:cs typeface="Arabic Typesetting" panose="03020402040406030203" pitchFamily="66" charset="-78"/>
              </a:rPr>
              <a:t>1- تصحيح الاخطاء في الرسالة</a:t>
            </a:r>
          </a:p>
          <a:p>
            <a:r>
              <a:rPr lang="ar-OM" sz="6600" kern="0" dirty="0">
                <a:solidFill>
                  <a:srgbClr val="000000"/>
                </a:solidFill>
                <a:latin typeface="Arabic Typesetting" panose="03020402040406030203" pitchFamily="66" charset="-78"/>
                <a:cs typeface="Arabic Typesetting" panose="03020402040406030203" pitchFamily="66" charset="-78"/>
              </a:rPr>
              <a:t>2-تحسين عملية ترميز وتنظيم ونقل الرسالة</a:t>
            </a:r>
          </a:p>
          <a:p>
            <a:r>
              <a:rPr lang="ar-OM" sz="6600" kern="0" dirty="0">
                <a:solidFill>
                  <a:srgbClr val="000000"/>
                </a:solidFill>
                <a:latin typeface="Arabic Typesetting" panose="03020402040406030203" pitchFamily="66" charset="-78"/>
                <a:cs typeface="Arabic Typesetting" panose="03020402040406030203" pitchFamily="66" charset="-78"/>
              </a:rPr>
              <a:t>3- مساعدة المستقبل في تحليل الرسالة وفهمها</a:t>
            </a:r>
          </a:p>
          <a:p>
            <a:r>
              <a:rPr lang="ar-OM" sz="6600" kern="0" dirty="0">
                <a:solidFill>
                  <a:srgbClr val="000000"/>
                </a:solidFill>
                <a:latin typeface="Arabic Typesetting" panose="03020402040406030203" pitchFamily="66" charset="-78"/>
                <a:cs typeface="Arabic Typesetting" panose="03020402040406030203" pitchFamily="66" charset="-78"/>
              </a:rPr>
              <a:t>4-تعزيز المتعلم وتشجيعه على الاستمرار في عملية التعليم</a:t>
            </a:r>
          </a:p>
          <a:p>
            <a:r>
              <a:rPr lang="ar-OM" sz="6600" kern="0" dirty="0">
                <a:solidFill>
                  <a:srgbClr val="000000"/>
                </a:solidFill>
                <a:latin typeface="Arabic Typesetting" panose="03020402040406030203" pitchFamily="66" charset="-78"/>
                <a:cs typeface="Arabic Typesetting" panose="03020402040406030203" pitchFamily="66" charset="-78"/>
              </a:rPr>
              <a:t>5-مساعدة المتعلم على تثبيت الاجابات الصحيحة</a:t>
            </a:r>
          </a:p>
        </p:txBody>
      </p:sp>
    </p:spTree>
    <p:extLst>
      <p:ext uri="{BB962C8B-B14F-4D97-AF65-F5344CB8AC3E}">
        <p14:creationId xmlns:p14="http://schemas.microsoft.com/office/powerpoint/2010/main" val="321988294"/>
      </p:ext>
    </p:extLst>
  </p:cSld>
  <p:clrMapOvr>
    <a:masterClrMapping/>
  </p:clrMapOvr>
  <mc:AlternateContent xmlns:mc="http://schemas.openxmlformats.org/markup-compatibility/2006" xmlns:p14="http://schemas.microsoft.com/office/powerpoint/2010/main">
    <mc:Choice Requires="p14">
      <p:transition spd="slow" p14:dur="2000" advTm="57581"/>
    </mc:Choice>
    <mc:Fallback xmlns="">
      <p:transition spd="slow" advTm="5758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63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5CAE11E0-A3C9-419E-A203-2D6419953F61}"/>
              </a:ext>
            </a:extLst>
          </p:cNvPr>
          <p:cNvSpPr txBox="1"/>
          <p:nvPr/>
        </p:nvSpPr>
        <p:spPr>
          <a:xfrm>
            <a:off x="935088" y="1745432"/>
            <a:ext cx="16417824" cy="8202245"/>
          </a:xfrm>
          <a:prstGeom prst="rect">
            <a:avLst/>
          </a:prstGeom>
          <a:noFill/>
        </p:spPr>
        <p:txBody>
          <a:bodyPr wrap="square" rtlCol="1">
            <a:spAutoFit/>
          </a:bodyPr>
          <a:lstStyle/>
          <a:p>
            <a:pPr algn="ctr"/>
            <a:r>
              <a:rPr lang="ar-OM" sz="8800" b="1" dirty="0">
                <a:solidFill>
                  <a:schemeClr val="accent2">
                    <a:lumMod val="75000"/>
                  </a:schemeClr>
                </a:solidFill>
                <a:latin typeface="Microsoft Uighur" panose="02000000000000000000" pitchFamily="2" charset="-78"/>
                <a:cs typeface="Microsoft Uighur" panose="02000000000000000000" pitchFamily="2" charset="-78"/>
              </a:rPr>
              <a:t>الإدراك والاتصال والتعلم</a:t>
            </a:r>
          </a:p>
          <a:p>
            <a:r>
              <a:rPr lang="ar-OM" sz="6600" b="1" dirty="0">
                <a:latin typeface="Microsoft Uighur" panose="02000000000000000000" pitchFamily="2" charset="-78"/>
                <a:cs typeface="Microsoft Uighur" panose="02000000000000000000" pitchFamily="2" charset="-78"/>
              </a:rPr>
              <a:t>الادراك هو العملية التي يصبح فيها الفرد واعياً لما حوله وتعتبر الحواس أدوات عملية الادراك للتعرف على الأشياء وفهم الحوادث</a:t>
            </a:r>
          </a:p>
          <a:p>
            <a:pPr algn="ctr"/>
            <a:r>
              <a:rPr lang="ar-OM" sz="6600" b="1" dirty="0">
                <a:solidFill>
                  <a:schemeClr val="accent6">
                    <a:lumMod val="50000"/>
                  </a:schemeClr>
                </a:solidFill>
                <a:latin typeface="Microsoft Uighur" panose="02000000000000000000" pitchFamily="2" charset="-78"/>
                <a:cs typeface="Microsoft Uighur" panose="02000000000000000000" pitchFamily="2" charset="-78"/>
              </a:rPr>
              <a:t>الادراك = الوعي ، التفاعل = التعلم </a:t>
            </a:r>
          </a:p>
          <a:p>
            <a:pPr algn="ctr"/>
            <a:endParaRPr lang="ar-OM" sz="6600" b="1" dirty="0">
              <a:solidFill>
                <a:schemeClr val="accent6">
                  <a:lumMod val="50000"/>
                </a:schemeClr>
              </a:solidFill>
              <a:latin typeface="Microsoft Uighur" panose="02000000000000000000" pitchFamily="2" charset="-78"/>
              <a:cs typeface="Microsoft Uighur" panose="02000000000000000000" pitchFamily="2" charset="-78"/>
            </a:endParaRPr>
          </a:p>
          <a:p>
            <a:r>
              <a:rPr lang="ar-OM" sz="6000" b="1" dirty="0">
                <a:latin typeface="Microsoft Uighur" panose="02000000000000000000" pitchFamily="2" charset="-78"/>
                <a:cs typeface="Microsoft Uighur" panose="02000000000000000000" pitchFamily="2" charset="-78"/>
              </a:rPr>
              <a:t>هل هناك صلة بين الادراك والعقل ؟</a:t>
            </a:r>
          </a:p>
          <a:p>
            <a:r>
              <a:rPr lang="ar-OM" sz="11500" b="1" dirty="0">
                <a:latin typeface="Microsoft Uighur" panose="02000000000000000000" pitchFamily="2" charset="-78"/>
                <a:cs typeface="Microsoft Uighur" panose="02000000000000000000" pitchFamily="2" charset="-78"/>
              </a:rPr>
              <a:t> </a:t>
            </a:r>
            <a:r>
              <a:rPr lang="ar-OM" sz="6000" b="1" dirty="0">
                <a:latin typeface="Microsoft Uighur" panose="02000000000000000000" pitchFamily="2" charset="-78"/>
                <a:cs typeface="Microsoft Uighur" panose="02000000000000000000" pitchFamily="2" charset="-78"/>
              </a:rPr>
              <a:t>أيهما أفضل التعلم بدون وسائل أم بوسائل تعليمية؟</a:t>
            </a:r>
          </a:p>
        </p:txBody>
      </p:sp>
    </p:spTree>
    <p:extLst>
      <p:ext uri="{BB962C8B-B14F-4D97-AF65-F5344CB8AC3E}">
        <p14:creationId xmlns:p14="http://schemas.microsoft.com/office/powerpoint/2010/main" val="62814620"/>
      </p:ext>
    </p:extLst>
  </p:cSld>
  <p:clrMapOvr>
    <a:masterClrMapping/>
  </p:clrMapOvr>
  <mc:AlternateContent xmlns:mc="http://schemas.openxmlformats.org/markup-compatibility/2006" xmlns:p14="http://schemas.microsoft.com/office/powerpoint/2010/main">
    <mc:Choice Requires="p14">
      <p:transition spd="slow" p14:dur="2000" advTm="220197"/>
    </mc:Choice>
    <mc:Fallback xmlns="">
      <p:transition spd="slow" advTm="220197"/>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E678E5B0-913A-49F2-902F-13C2E5DD59A5}"/>
              </a:ext>
            </a:extLst>
          </p:cNvPr>
          <p:cNvSpPr txBox="1"/>
          <p:nvPr/>
        </p:nvSpPr>
        <p:spPr>
          <a:xfrm>
            <a:off x="4572000" y="839825"/>
            <a:ext cx="9144000" cy="1569660"/>
          </a:xfrm>
          <a:prstGeom prst="rect">
            <a:avLst/>
          </a:prstGeom>
          <a:noFill/>
        </p:spPr>
        <p:txBody>
          <a:bodyPr wrap="square">
            <a:spAutoFit/>
          </a:bodyPr>
          <a:lstStyle/>
          <a:p>
            <a:pPr algn="ctr" fontAlgn="base">
              <a:spcBef>
                <a:spcPct val="0"/>
              </a:spcBef>
              <a:spcAft>
                <a:spcPct val="0"/>
              </a:spcAft>
              <a:defRPr/>
            </a:pPr>
            <a:r>
              <a:rPr lang="ar-OM" sz="9600" b="1" dirty="0">
                <a:solidFill>
                  <a:schemeClr val="accent6">
                    <a:lumMod val="50000"/>
                  </a:schemeClr>
                </a:solidFill>
                <a:latin typeface="Microsoft Uighur" panose="02000000000000000000" pitchFamily="2" charset="-78"/>
                <a:cs typeface="Microsoft Uighur" panose="02000000000000000000" pitchFamily="2" charset="-78"/>
              </a:rPr>
              <a:t>تعريف الاتصال</a:t>
            </a:r>
          </a:p>
        </p:txBody>
      </p:sp>
      <p:sp>
        <p:nvSpPr>
          <p:cNvPr id="5" name="Rectangle 3" descr="قرطاسية">
            <a:extLst>
              <a:ext uri="{FF2B5EF4-FFF2-40B4-BE49-F238E27FC236}">
                <a16:creationId xmlns:a16="http://schemas.microsoft.com/office/drawing/2014/main" id="{76F035E6-E0FE-420D-9D18-5793EBC630F5}"/>
              </a:ext>
            </a:extLst>
          </p:cNvPr>
          <p:cNvSpPr txBox="1">
            <a:spLocks noChangeArrowheads="1"/>
          </p:cNvSpPr>
          <p:nvPr/>
        </p:nvSpPr>
        <p:spPr bwMode="auto">
          <a:xfrm>
            <a:off x="719064" y="2393951"/>
            <a:ext cx="16705856" cy="9864649"/>
          </a:xfrm>
          <a:prstGeom prst="rect">
            <a:avLst/>
          </a:prstGeom>
          <a:noFill/>
          <a:ln>
            <a:noFill/>
          </a:ln>
        </p:spPr>
        <p:txBody>
          <a:bodyPr vert="horz" wrap="square" lIns="91440" tIns="45720" rIns="91440" bIns="45720" numCol="1" anchor="t" anchorCtr="0" compatLnSpc="1">
            <a:prstTxWarp prst="textNoShape">
              <a:avLst/>
            </a:prstTxWarp>
          </a:bodyPr>
          <a:lstStyle>
            <a:lvl1pPr marL="685800" indent="-685800" algn="r" rtl="1" eaLnBrk="0" fontAlgn="base" hangingPunct="0">
              <a:spcBef>
                <a:spcPct val="20000"/>
              </a:spcBef>
              <a:spcAft>
                <a:spcPct val="0"/>
              </a:spcAft>
              <a:buChar char="•"/>
              <a:defRPr sz="6400">
                <a:solidFill>
                  <a:schemeClr val="tx1"/>
                </a:solidFill>
                <a:latin typeface="+mn-lt"/>
                <a:ea typeface="+mn-ea"/>
                <a:cs typeface="+mn-cs"/>
              </a:defRPr>
            </a:lvl1pPr>
            <a:lvl2pPr marL="1485900" indent="-571500" algn="r" rtl="1" eaLnBrk="0" fontAlgn="base" hangingPunct="0">
              <a:spcBef>
                <a:spcPct val="20000"/>
              </a:spcBef>
              <a:spcAft>
                <a:spcPct val="0"/>
              </a:spcAft>
              <a:buChar char="–"/>
              <a:defRPr sz="5600">
                <a:solidFill>
                  <a:schemeClr val="tx1"/>
                </a:solidFill>
                <a:latin typeface="+mn-lt"/>
                <a:cs typeface="+mn-cs"/>
              </a:defRPr>
            </a:lvl2pPr>
            <a:lvl3pPr marL="2286000" indent="-457200" algn="r" rtl="1" eaLnBrk="0" fontAlgn="base" hangingPunct="0">
              <a:spcBef>
                <a:spcPct val="20000"/>
              </a:spcBef>
              <a:spcAft>
                <a:spcPct val="0"/>
              </a:spcAft>
              <a:buChar char="•"/>
              <a:defRPr sz="4800">
                <a:solidFill>
                  <a:schemeClr val="tx1"/>
                </a:solidFill>
                <a:latin typeface="+mn-lt"/>
                <a:cs typeface="+mn-cs"/>
              </a:defRPr>
            </a:lvl3pPr>
            <a:lvl4pPr marL="3200400" indent="-457200" algn="r" rtl="1" eaLnBrk="0" fontAlgn="base" hangingPunct="0">
              <a:spcBef>
                <a:spcPct val="20000"/>
              </a:spcBef>
              <a:spcAft>
                <a:spcPct val="0"/>
              </a:spcAft>
              <a:buChar char="–"/>
              <a:defRPr sz="4000">
                <a:solidFill>
                  <a:schemeClr val="tx1"/>
                </a:solidFill>
                <a:latin typeface="+mn-lt"/>
                <a:cs typeface="+mn-cs"/>
              </a:defRPr>
            </a:lvl4pPr>
            <a:lvl5pPr marL="4114800" indent="-457200" algn="r" rtl="1" eaLnBrk="0" fontAlgn="base" hangingPunct="0">
              <a:spcBef>
                <a:spcPct val="20000"/>
              </a:spcBef>
              <a:spcAft>
                <a:spcPct val="0"/>
              </a:spcAft>
              <a:buChar char="»"/>
              <a:defRPr sz="4000">
                <a:solidFill>
                  <a:schemeClr val="tx1"/>
                </a:solidFill>
                <a:latin typeface="+mn-lt"/>
                <a:cs typeface="+mn-cs"/>
              </a:defRPr>
            </a:lvl5pPr>
            <a:lvl6pPr marL="5029200" indent="-457200" algn="r" rtl="1" fontAlgn="base">
              <a:spcBef>
                <a:spcPct val="20000"/>
              </a:spcBef>
              <a:spcAft>
                <a:spcPct val="0"/>
              </a:spcAft>
              <a:buChar char="»"/>
              <a:defRPr sz="4000">
                <a:solidFill>
                  <a:schemeClr val="tx1"/>
                </a:solidFill>
                <a:latin typeface="+mn-lt"/>
                <a:cs typeface="+mn-cs"/>
              </a:defRPr>
            </a:lvl6pPr>
            <a:lvl7pPr marL="5943600" indent="-457200" algn="r" rtl="1" fontAlgn="base">
              <a:spcBef>
                <a:spcPct val="20000"/>
              </a:spcBef>
              <a:spcAft>
                <a:spcPct val="0"/>
              </a:spcAft>
              <a:buChar char="»"/>
              <a:defRPr sz="4000">
                <a:solidFill>
                  <a:schemeClr val="tx1"/>
                </a:solidFill>
                <a:latin typeface="+mn-lt"/>
                <a:cs typeface="+mn-cs"/>
              </a:defRPr>
            </a:lvl7pPr>
            <a:lvl8pPr marL="6858000" indent="-457200" algn="r" rtl="1" fontAlgn="base">
              <a:spcBef>
                <a:spcPct val="20000"/>
              </a:spcBef>
              <a:spcAft>
                <a:spcPct val="0"/>
              </a:spcAft>
              <a:buChar char="»"/>
              <a:defRPr sz="4000">
                <a:solidFill>
                  <a:schemeClr val="tx1"/>
                </a:solidFill>
                <a:latin typeface="+mn-lt"/>
                <a:cs typeface="+mn-cs"/>
              </a:defRPr>
            </a:lvl8pPr>
            <a:lvl9pPr marL="7772400" indent="-457200" algn="r" rtl="1" fontAlgn="base">
              <a:spcBef>
                <a:spcPct val="20000"/>
              </a:spcBef>
              <a:spcAft>
                <a:spcPct val="0"/>
              </a:spcAft>
              <a:buChar char="»"/>
              <a:defRPr sz="4000">
                <a:solidFill>
                  <a:schemeClr val="tx1"/>
                </a:solidFill>
                <a:latin typeface="+mn-lt"/>
                <a:cs typeface="+mn-cs"/>
              </a:defRPr>
            </a:lvl9pPr>
          </a:lstStyle>
          <a:p>
            <a:pPr marL="0" indent="0" algn="justLow" defTabSz="914400" eaLnBrk="1" hangingPunct="1">
              <a:lnSpc>
                <a:spcPct val="150000"/>
              </a:lnSpc>
              <a:buNone/>
            </a:pPr>
            <a:r>
              <a:rPr lang="ar-OM" altLang="en-US" b="1" kern="0" dirty="0">
                <a:solidFill>
                  <a:srgbClr val="000000"/>
                </a:solidFill>
                <a:latin typeface="Arabic Typesetting" panose="03020402040406030203" pitchFamily="66" charset="-78"/>
                <a:cs typeface="Arabic Typesetting" panose="03020402040406030203" pitchFamily="66" charset="-78"/>
              </a:rPr>
              <a:t>الاتصال لغة : </a:t>
            </a:r>
            <a:r>
              <a:rPr lang="ar-OM" altLang="en-US" kern="0" dirty="0">
                <a:solidFill>
                  <a:srgbClr val="000000"/>
                </a:solidFill>
                <a:latin typeface="Arabic Typesetting" panose="03020402040406030203" pitchFamily="66" charset="-78"/>
                <a:cs typeface="Arabic Typesetting" panose="03020402040406030203" pitchFamily="66" charset="-78"/>
              </a:rPr>
              <a:t>وصل الشيء أي جمعه وهي مأخوذة من الوصل أي البلوغ</a:t>
            </a:r>
          </a:p>
          <a:p>
            <a:pPr marL="0" indent="0" algn="justLow" defTabSz="914400" eaLnBrk="1" hangingPunct="1">
              <a:lnSpc>
                <a:spcPct val="150000"/>
              </a:lnSpc>
              <a:buNone/>
            </a:pPr>
            <a:r>
              <a:rPr lang="ar-OM" altLang="en-US" b="1" kern="0" dirty="0">
                <a:solidFill>
                  <a:srgbClr val="000000"/>
                </a:solidFill>
                <a:latin typeface="Arabic Typesetting" panose="03020402040406030203" pitchFamily="66" charset="-78"/>
                <a:cs typeface="Arabic Typesetting" panose="03020402040406030203" pitchFamily="66" charset="-78"/>
              </a:rPr>
              <a:t>وفي اللغة </a:t>
            </a:r>
            <a:r>
              <a:rPr lang="ar-OM" altLang="en-US" b="1" kern="0" dirty="0" err="1">
                <a:solidFill>
                  <a:srgbClr val="000000"/>
                </a:solidFill>
                <a:latin typeface="Arabic Typesetting" panose="03020402040406030203" pitchFamily="66" charset="-78"/>
                <a:cs typeface="Arabic Typesetting" panose="03020402040406030203" pitchFamily="66" charset="-78"/>
              </a:rPr>
              <a:t>الأنجليزية</a:t>
            </a:r>
            <a:r>
              <a:rPr lang="ar-OM" altLang="en-US" b="1" kern="0" dirty="0">
                <a:solidFill>
                  <a:srgbClr val="000000"/>
                </a:solidFill>
                <a:latin typeface="Arabic Typesetting" panose="03020402040406030203" pitchFamily="66" charset="-78"/>
                <a:cs typeface="Arabic Typesetting" panose="03020402040406030203" pitchFamily="66" charset="-78"/>
              </a:rPr>
              <a:t> يطلق على الاتصال مصطلح(</a:t>
            </a:r>
            <a:r>
              <a:rPr lang="en-US" altLang="en-US" b="1" kern="0" dirty="0">
                <a:solidFill>
                  <a:srgbClr val="000000"/>
                </a:solidFill>
                <a:latin typeface="Arabic Typesetting" panose="03020402040406030203" pitchFamily="66" charset="-78"/>
                <a:cs typeface="Arabic Typesetting" panose="03020402040406030203" pitchFamily="66" charset="-78"/>
              </a:rPr>
              <a:t>(communication</a:t>
            </a:r>
            <a:r>
              <a:rPr lang="ar-OM" altLang="en-US" b="1" kern="0" dirty="0">
                <a:solidFill>
                  <a:srgbClr val="000000"/>
                </a:solidFill>
                <a:latin typeface="Arabic Typesetting" panose="03020402040406030203" pitchFamily="66" charset="-78"/>
                <a:cs typeface="Arabic Typesetting" panose="03020402040406030203" pitchFamily="66" charset="-78"/>
              </a:rPr>
              <a:t> وهو يعني:</a:t>
            </a:r>
            <a:r>
              <a:rPr lang="ar-OM" altLang="en-US" kern="0" dirty="0">
                <a:solidFill>
                  <a:srgbClr val="000000"/>
                </a:solidFill>
                <a:latin typeface="Arabic Typesetting" panose="03020402040406030203" pitchFamily="66" charset="-78"/>
                <a:cs typeface="Arabic Typesetting" panose="03020402040406030203" pitchFamily="66" charset="-78"/>
              </a:rPr>
              <a:t> المعلومة المرسلة أو الرسالة المسموعة أو المكتوبة, كما يعني تبادل الأفكار والمعلومات والآراء عن طريق الكلام أو الكتابة أو الإشارة, ويعني كذلك شبكة الطرق وشبكة الاتصالات.</a:t>
            </a:r>
          </a:p>
          <a:p>
            <a:pPr marL="0" indent="0" algn="justLow" defTabSz="914400" eaLnBrk="1" hangingPunct="1">
              <a:lnSpc>
                <a:spcPct val="150000"/>
              </a:lnSpc>
              <a:buNone/>
            </a:pPr>
            <a:r>
              <a:rPr lang="ar-OM" altLang="en-US" b="1" kern="0" dirty="0">
                <a:solidFill>
                  <a:srgbClr val="000000"/>
                </a:solidFill>
                <a:latin typeface="Arabic Typesetting" panose="03020402040406030203" pitchFamily="66" charset="-78"/>
                <a:cs typeface="Arabic Typesetting" panose="03020402040406030203" pitchFamily="66" charset="-78"/>
              </a:rPr>
              <a:t>أما اصطلاحا فهي </a:t>
            </a:r>
            <a:r>
              <a:rPr lang="ar-OM" altLang="en-US" kern="0" dirty="0">
                <a:solidFill>
                  <a:srgbClr val="000000"/>
                </a:solidFill>
                <a:latin typeface="Arabic Typesetting" panose="03020402040406030203" pitchFamily="66" charset="-78"/>
                <a:cs typeface="Arabic Typesetting" panose="03020402040406030203" pitchFamily="66" charset="-78"/>
              </a:rPr>
              <a:t>:اتصال الفرد بالفرد الآخر بهدف الوصول الى اتفاق عام أو وحدة فكر.</a:t>
            </a:r>
            <a:endParaRPr lang="en-US" altLang="en-US" kern="0"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693732356"/>
      </p:ext>
    </p:extLst>
  </p:cSld>
  <p:clrMapOvr>
    <a:masterClrMapping/>
  </p:clrMapOvr>
  <mc:AlternateContent xmlns:mc="http://schemas.openxmlformats.org/markup-compatibility/2006" xmlns:p14="http://schemas.microsoft.com/office/powerpoint/2010/main">
    <mc:Choice Requires="p14">
      <p:transition spd="slow" p14:dur="2000" advTm="80329"/>
    </mc:Choice>
    <mc:Fallback xmlns="">
      <p:transition spd="slow" advTm="80329"/>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a:extLst>
              <a:ext uri="{FF2B5EF4-FFF2-40B4-BE49-F238E27FC236}">
                <a16:creationId xmlns:a16="http://schemas.microsoft.com/office/drawing/2014/main" id="{B09BD43E-45C4-426D-9A93-9E856F59B8CD}"/>
              </a:ext>
            </a:extLst>
          </p:cNvPr>
          <p:cNvSpPr>
            <a:spLocks noChangeArrowheads="1"/>
          </p:cNvSpPr>
          <p:nvPr/>
        </p:nvSpPr>
        <p:spPr bwMode="auto">
          <a:xfrm>
            <a:off x="720725" y="3041576"/>
            <a:ext cx="16488171" cy="915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marR="0" lvl="0" indent="-342900" algn="justLow" defTabSz="914400" rtl="1" eaLnBrk="1" fontAlgn="base" latinLnBrk="0" hangingPunct="1">
              <a:lnSpc>
                <a:spcPct val="100000"/>
              </a:lnSpc>
              <a:spcBef>
                <a:spcPct val="20000"/>
              </a:spcBef>
              <a:spcAft>
                <a:spcPct val="0"/>
              </a:spcAft>
              <a:buClrTx/>
              <a:buSzTx/>
              <a:buFontTx/>
              <a:buNone/>
              <a:tabLst/>
              <a:defRPr/>
            </a:pPr>
            <a:r>
              <a:rPr lang="ar-OM" altLang="en-US" sz="6400" b="1" kern="0" dirty="0">
                <a:solidFill>
                  <a:srgbClr val="000000"/>
                </a:solidFill>
                <a:latin typeface="Arabic Typesetting" panose="03020402040406030203" pitchFamily="66" charset="-78"/>
                <a:cs typeface="Arabic Typesetting" panose="03020402040406030203" pitchFamily="66" charset="-78"/>
              </a:rPr>
              <a:t>يتبين لنا أن كلمة اتصال تحمل كثيرا من </a:t>
            </a:r>
            <a:r>
              <a:rPr lang="ar-OM" altLang="en-US" sz="6400" b="1" kern="0" dirty="0" err="1">
                <a:solidFill>
                  <a:srgbClr val="000000"/>
                </a:solidFill>
                <a:latin typeface="Arabic Typesetting" panose="03020402040406030203" pitchFamily="66" charset="-78"/>
                <a:cs typeface="Arabic Typesetting" panose="03020402040406030203" pitchFamily="66" charset="-78"/>
              </a:rPr>
              <a:t>المعأني</a:t>
            </a:r>
            <a:r>
              <a:rPr lang="ar-OM" altLang="en-US" sz="6400" b="1" kern="0" dirty="0">
                <a:solidFill>
                  <a:srgbClr val="000000"/>
                </a:solidFill>
                <a:latin typeface="Arabic Typesetting" panose="03020402040406030203" pitchFamily="66" charset="-78"/>
                <a:cs typeface="Arabic Typesetting" panose="03020402040406030203" pitchFamily="66" charset="-78"/>
              </a:rPr>
              <a:t> والدلالات بحسب هدف من يستخدمها والى هذا يشير احد التربويين بقوله:</a:t>
            </a:r>
          </a:p>
          <a:p>
            <a:pPr marL="342900" marR="0" lvl="0" indent="-342900" algn="justLow" defTabSz="914400" rtl="1" eaLnBrk="1" fontAlgn="base" latinLnBrk="0" hangingPunct="1">
              <a:lnSpc>
                <a:spcPct val="100000"/>
              </a:lnSpc>
              <a:spcBef>
                <a:spcPct val="20000"/>
              </a:spcBef>
              <a:spcAft>
                <a:spcPct val="0"/>
              </a:spcAft>
              <a:buClrTx/>
              <a:buSzTx/>
              <a:buFontTx/>
              <a:buNone/>
              <a:tabLst/>
              <a:defRPr/>
            </a:pPr>
            <a:r>
              <a:rPr lang="ar-OM" altLang="en-US" sz="6400" kern="0" dirty="0">
                <a:solidFill>
                  <a:srgbClr val="000000"/>
                </a:solidFill>
                <a:latin typeface="Arabic Typesetting" panose="03020402040406030203" pitchFamily="66" charset="-78"/>
                <a:cs typeface="Arabic Typesetting" panose="03020402040406030203" pitchFamily="66" charset="-78"/>
              </a:rPr>
              <a:t> ” وقد استخدمت كلمة اتصال في ميادين مختلفة وتعددت دلالاتها. فكلمة اتصال في اقدم </a:t>
            </a:r>
            <a:r>
              <a:rPr lang="ar-OM" altLang="en-US" sz="6400" kern="0" dirty="0" err="1">
                <a:solidFill>
                  <a:srgbClr val="000000"/>
                </a:solidFill>
                <a:latin typeface="Arabic Typesetting" panose="03020402040406030203" pitchFamily="66" charset="-78"/>
                <a:cs typeface="Arabic Typesetting" panose="03020402040406030203" pitchFamily="66" charset="-78"/>
              </a:rPr>
              <a:t>معأنيها</a:t>
            </a:r>
            <a:r>
              <a:rPr lang="ar-OM" altLang="en-US" sz="6400" kern="0" dirty="0">
                <a:solidFill>
                  <a:srgbClr val="000000"/>
                </a:solidFill>
                <a:latin typeface="Arabic Typesetting" panose="03020402040406030203" pitchFamily="66" charset="-78"/>
                <a:cs typeface="Arabic Typesetting" panose="03020402040406030203" pitchFamily="66" charset="-78"/>
              </a:rPr>
              <a:t> تعني نقل الافكار والمعلومات والاتجاهات من فرد الى آخر. ولكن على مر </a:t>
            </a:r>
            <a:r>
              <a:rPr lang="ar-OM" altLang="en-US" sz="6400" kern="0" dirty="0" err="1">
                <a:solidFill>
                  <a:srgbClr val="000000"/>
                </a:solidFill>
                <a:latin typeface="Arabic Typesetting" panose="03020402040406030203" pitchFamily="66" charset="-78"/>
                <a:cs typeface="Arabic Typesetting" panose="03020402040406030203" pitchFamily="66" charset="-78"/>
              </a:rPr>
              <a:t>الزمأن</a:t>
            </a:r>
            <a:r>
              <a:rPr lang="ar-OM" altLang="en-US" sz="6400" kern="0" dirty="0">
                <a:solidFill>
                  <a:srgbClr val="000000"/>
                </a:solidFill>
                <a:latin typeface="Arabic Typesetting" panose="03020402040406030203" pitchFamily="66" charset="-78"/>
                <a:cs typeface="Arabic Typesetting" panose="03020402040406030203" pitchFamily="66" charset="-78"/>
              </a:rPr>
              <a:t> اصبحت الكلمة تعني ايضا أي خطوط للمواصلات أو قنوات تقوم بربط </a:t>
            </a:r>
            <a:r>
              <a:rPr lang="ar-OM" altLang="en-US" sz="6400" kern="0" dirty="0" err="1">
                <a:solidFill>
                  <a:srgbClr val="000000"/>
                </a:solidFill>
                <a:latin typeface="Arabic Typesetting" panose="03020402040406030203" pitchFamily="66" charset="-78"/>
                <a:cs typeface="Arabic Typesetting" panose="03020402040406030203" pitchFamily="66" charset="-78"/>
              </a:rPr>
              <a:t>مكأن</a:t>
            </a:r>
            <a:r>
              <a:rPr lang="ar-OM" altLang="en-US" sz="6400" kern="0" dirty="0">
                <a:solidFill>
                  <a:srgbClr val="000000"/>
                </a:solidFill>
                <a:latin typeface="Arabic Typesetting" panose="03020402040406030203" pitchFamily="66" charset="-78"/>
                <a:cs typeface="Arabic Typesetting" panose="03020402040406030203" pitchFamily="66" charset="-78"/>
              </a:rPr>
              <a:t> بآخر أو تقوم بنقل سلع وأفراد. وقد استخدم المهندسون كلمة اتصال باستمرار للإشارة الى اجهزة الراديو والتلفاز والهاتف. كما استخدمها الأطباء عند الحديث عن الامراض المعدية. واستخدمها الساسة لتطبيق </a:t>
            </a:r>
            <a:r>
              <a:rPr lang="ar-OM" altLang="en-US" sz="6400" kern="0" dirty="0" err="1">
                <a:solidFill>
                  <a:srgbClr val="000000"/>
                </a:solidFill>
                <a:latin typeface="Arabic Typesetting" panose="03020402040406030203" pitchFamily="66" charset="-78"/>
                <a:cs typeface="Arabic Typesetting" panose="03020402040406030203" pitchFamily="66" charset="-78"/>
              </a:rPr>
              <a:t>القأنون</a:t>
            </a:r>
            <a:r>
              <a:rPr lang="ar-OM" altLang="en-US" sz="6400" kern="0" dirty="0">
                <a:solidFill>
                  <a:srgbClr val="000000"/>
                </a:solidFill>
                <a:latin typeface="Arabic Typesetting" panose="03020402040406030203" pitchFamily="66" charset="-78"/>
                <a:cs typeface="Arabic Typesetting" panose="03020402040406030203" pitchFamily="66" charset="-78"/>
              </a:rPr>
              <a:t> والتزام الشورى واستخدمها التجار للتسويق اما علماء الاجتماع فاستخدموها لتصنيف عملية التفاعل </a:t>
            </a:r>
            <a:r>
              <a:rPr lang="ar-OM" altLang="en-US" sz="6400" kern="0" dirty="0" err="1">
                <a:solidFill>
                  <a:srgbClr val="000000"/>
                </a:solidFill>
                <a:latin typeface="Arabic Typesetting" panose="03020402040406030203" pitchFamily="66" charset="-78"/>
                <a:cs typeface="Arabic Typesetting" panose="03020402040406030203" pitchFamily="66" charset="-78"/>
              </a:rPr>
              <a:t>الأنسأني</a:t>
            </a:r>
            <a:r>
              <a:rPr lang="ar-OM" altLang="en-US" sz="6400" kern="0" dirty="0">
                <a:solidFill>
                  <a:srgbClr val="000000"/>
                </a:solidFill>
                <a:latin typeface="Arabic Typesetting" panose="03020402040406030203" pitchFamily="66" charset="-78"/>
                <a:cs typeface="Arabic Typesetting" panose="03020402040406030203" pitchFamily="66" charset="-78"/>
              </a:rPr>
              <a:t>“.</a:t>
            </a:r>
            <a:endParaRPr lang="en-US" altLang="en-US" sz="6400" kern="0" dirty="0">
              <a:solidFill>
                <a:srgbClr val="000000"/>
              </a:solidFill>
              <a:latin typeface="Arabic Typesetting" panose="03020402040406030203" pitchFamily="66" charset="-78"/>
              <a:cs typeface="Arabic Typesetting" panose="03020402040406030203" pitchFamily="66" charset="-78"/>
            </a:endParaRPr>
          </a:p>
        </p:txBody>
      </p:sp>
      <p:sp>
        <p:nvSpPr>
          <p:cNvPr id="7" name="مربع نص 6">
            <a:extLst>
              <a:ext uri="{FF2B5EF4-FFF2-40B4-BE49-F238E27FC236}">
                <a16:creationId xmlns:a16="http://schemas.microsoft.com/office/drawing/2014/main" id="{21800DB0-C0FD-4FD0-A304-6BA0218168F9}"/>
              </a:ext>
            </a:extLst>
          </p:cNvPr>
          <p:cNvSpPr txBox="1"/>
          <p:nvPr/>
        </p:nvSpPr>
        <p:spPr>
          <a:xfrm>
            <a:off x="2735288" y="881318"/>
            <a:ext cx="13393488" cy="1569660"/>
          </a:xfrm>
          <a:prstGeom prst="rect">
            <a:avLst/>
          </a:prstGeom>
          <a:noFill/>
        </p:spPr>
        <p:txBody>
          <a:bodyPr wrap="square">
            <a:spAutoFit/>
          </a:bodyPr>
          <a:lstStyle/>
          <a:p>
            <a:pPr algn="ctr" fontAlgn="base">
              <a:spcBef>
                <a:spcPct val="0"/>
              </a:spcBef>
              <a:spcAft>
                <a:spcPct val="0"/>
              </a:spcAft>
              <a:defRPr/>
            </a:pPr>
            <a:r>
              <a:rPr lang="ar-OM" altLang="en-US" sz="9600" b="1" dirty="0">
                <a:solidFill>
                  <a:schemeClr val="accent6">
                    <a:lumMod val="50000"/>
                  </a:schemeClr>
                </a:solidFill>
                <a:latin typeface="Microsoft Uighur" panose="02000000000000000000" pitchFamily="2" charset="-78"/>
                <a:cs typeface="Microsoft Uighur" panose="02000000000000000000" pitchFamily="2" charset="-78"/>
              </a:rPr>
              <a:t>الاستخدامات المتعددة لكلمة الاتصال</a:t>
            </a:r>
            <a:endParaRPr lang="ar-OM" sz="9600" b="1" dirty="0">
              <a:solidFill>
                <a:schemeClr val="accent6">
                  <a:lumMod val="50000"/>
                </a:schemeClr>
              </a:solidFill>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357834609"/>
      </p:ext>
    </p:extLst>
  </p:cSld>
  <p:clrMapOvr>
    <a:masterClrMapping/>
  </p:clrMapOvr>
  <mc:AlternateContent xmlns:mc="http://schemas.openxmlformats.org/markup-compatibility/2006" xmlns:p14="http://schemas.microsoft.com/office/powerpoint/2010/main">
    <mc:Choice Requires="p14">
      <p:transition spd="slow" p14:dur="2000" advTm="112855"/>
    </mc:Choice>
    <mc:Fallback xmlns="">
      <p:transition spd="slow" advTm="11285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11E857A1-92FA-4177-8D6B-7012660D5CCD}"/>
              </a:ext>
            </a:extLst>
          </p:cNvPr>
          <p:cNvSpPr>
            <a:spLocks noChangeArrowheads="1"/>
          </p:cNvSpPr>
          <p:nvPr/>
        </p:nvSpPr>
        <p:spPr bwMode="auto">
          <a:xfrm>
            <a:off x="1367136" y="1457400"/>
            <a:ext cx="15699135" cy="9202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tabLst>
                <a:tab pos="457200" algn="l"/>
              </a:tabLst>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tabLst>
                <a:tab pos="457200" algn="l"/>
              </a:tabLst>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tabLst>
                <a:tab pos="457200" algn="l"/>
              </a:tabLst>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None/>
              <a:tabLst/>
            </a:pPr>
            <a:r>
              <a:rPr lang="ar-SA" altLang="ar-SA" sz="8000" b="1" dirty="0">
                <a:solidFill>
                  <a:schemeClr val="accent6">
                    <a:lumMod val="50000"/>
                  </a:schemeClr>
                </a:solidFill>
                <a:latin typeface="Microsoft Uighur" panose="02000000000000000000" pitchFamily="2" charset="-78"/>
                <a:cs typeface="Microsoft Uighur" panose="02000000000000000000" pitchFamily="2" charset="-78"/>
              </a:rPr>
              <a:t>التعريفات المختلفة لعميلة الاتصال والهدف منها </a:t>
            </a:r>
          </a:p>
          <a:p>
            <a:pPr marL="857250" indent="-857250" algn="just" fontAlgn="base">
              <a:spcBef>
                <a:spcPct val="0"/>
              </a:spcBef>
              <a:spcAft>
                <a:spcPct val="0"/>
              </a:spcAft>
              <a:buFont typeface="Arial" panose="020B0604020202020204" pitchFamily="34" charset="0"/>
              <a:buChar char="•"/>
              <a:tabLst/>
            </a:pPr>
            <a:r>
              <a:rPr lang="ar-SA" altLang="ar-SA" sz="6400" kern="0" dirty="0">
                <a:solidFill>
                  <a:srgbClr val="000000"/>
                </a:solidFill>
                <a:latin typeface="Arabic Typesetting" panose="03020402040406030203" pitchFamily="66" charset="-78"/>
                <a:cs typeface="Arabic Typesetting" panose="03020402040406030203" pitchFamily="66" charset="-78"/>
              </a:rPr>
              <a:t>أي شيء يساعد على نقل معنى أو رسالة من شخص الى اخر وقد تكون هذه الرسالة المنقولة أو المتبادلة فكرة أو اتجاه عقليا أو مهارة عمل أو فلسفة معينة للحياة أو أي شيء اخر يعتقد البعض في اهمية نقلة وتوصيله للآخر.</a:t>
            </a:r>
          </a:p>
          <a:p>
            <a:pPr marL="857250" indent="-857250" algn="just" fontAlgn="base">
              <a:spcBef>
                <a:spcPct val="0"/>
              </a:spcBef>
              <a:spcAft>
                <a:spcPct val="0"/>
              </a:spcAft>
              <a:buFont typeface="Arial" panose="020B0604020202020204" pitchFamily="34" charset="0"/>
              <a:buChar char="•"/>
              <a:tabLst/>
            </a:pPr>
            <a:r>
              <a:rPr lang="ar-SA" altLang="ar-SA" sz="6400" kern="0" dirty="0">
                <a:solidFill>
                  <a:srgbClr val="000000"/>
                </a:solidFill>
                <a:latin typeface="Arabic Typesetting" panose="03020402040406030203" pitchFamily="66" charset="-78"/>
                <a:cs typeface="Arabic Typesetting" panose="03020402040406030203" pitchFamily="66" charset="-78"/>
              </a:rPr>
              <a:t> هي العملية أو الطريقة التي يتم عن طريقها انتقال المعرفة من شخص لآخر حتى تصبح مشاعا بينهما وتؤدي إلى التفاهم بين هذين الشخصين أو اكثر.</a:t>
            </a:r>
          </a:p>
          <a:p>
            <a:pPr marL="857250" indent="-857250" algn="just" fontAlgn="base">
              <a:spcBef>
                <a:spcPct val="0"/>
              </a:spcBef>
              <a:spcAft>
                <a:spcPct val="0"/>
              </a:spcAft>
              <a:buFont typeface="Arial" panose="020B0604020202020204" pitchFamily="34" charset="0"/>
              <a:buChar char="•"/>
              <a:tabLst/>
            </a:pPr>
            <a:r>
              <a:rPr lang="ar-SA" altLang="ar-SA" sz="6400" kern="0" dirty="0">
                <a:solidFill>
                  <a:srgbClr val="000000"/>
                </a:solidFill>
                <a:latin typeface="Arabic Typesetting" panose="03020402040406030203" pitchFamily="66" charset="-78"/>
                <a:cs typeface="Arabic Typesetting" panose="03020402040406030203" pitchFamily="66" charset="-78"/>
              </a:rPr>
              <a:t> هي عملية يقوم المعلم فيها بتبسيط المهارات والخبرات لطلابه مستخدما كل الوسائل المتاحة لتعينه على ذلك وتجعل المتعلمين مشاركين لما يدور حولهم في غرفة الصف.</a:t>
            </a:r>
          </a:p>
          <a:p>
            <a:pPr marL="914400" indent="-914400" algn="justLow" fontAlgn="base">
              <a:spcBef>
                <a:spcPct val="0"/>
              </a:spcBef>
              <a:spcAft>
                <a:spcPct val="0"/>
              </a:spcAft>
              <a:buSzPct val="110000"/>
              <a:buFont typeface="Arial" panose="020B0604020202020204" pitchFamily="34" charset="0"/>
              <a:buChar char="•"/>
              <a:tabLst>
                <a:tab pos="914400" algn="l"/>
              </a:tabLst>
              <a:defRPr/>
            </a:pPr>
            <a:endParaRPr lang="ar-SA" altLang="ar-SA" sz="6400" kern="0"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068463496"/>
      </p:ext>
    </p:extLst>
  </p:cSld>
  <p:clrMapOvr>
    <a:masterClrMapping/>
  </p:clrMapOvr>
  <mc:AlternateContent xmlns:mc="http://schemas.openxmlformats.org/markup-compatibility/2006" xmlns:p14="http://schemas.microsoft.com/office/powerpoint/2010/main">
    <mc:Choice Requires="p14">
      <p:transition spd="slow" p14:dur="2000" advTm="184814"/>
    </mc:Choice>
    <mc:Fallback xmlns="">
      <p:transition spd="slow" advTm="18481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DDBA1B51-C7DD-4890-A06F-D35D6ED33B77}"/>
              </a:ext>
            </a:extLst>
          </p:cNvPr>
          <p:cNvSpPr>
            <a:spLocks noChangeArrowheads="1"/>
          </p:cNvSpPr>
          <p:nvPr/>
        </p:nvSpPr>
        <p:spPr bwMode="auto">
          <a:xfrm>
            <a:off x="70762" y="1149260"/>
            <a:ext cx="17497426"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None/>
              <a:tabLst>
                <a:tab pos="914400" algn="l"/>
              </a:tabLst>
              <a:defRPr/>
            </a:pPr>
            <a:r>
              <a:rPr lang="ar-SA" altLang="ar-SA" sz="8800" b="1" kern="0" dirty="0">
                <a:solidFill>
                  <a:schemeClr val="accent6">
                    <a:lumMod val="50000"/>
                  </a:schemeClr>
                </a:solidFill>
                <a:latin typeface="Arabic Typesetting" panose="03020402040406030203" pitchFamily="66" charset="-78"/>
                <a:cs typeface="Arabic Typesetting" panose="03020402040406030203" pitchFamily="66" charset="-78"/>
              </a:rPr>
              <a:t>من خلال دراسة التعريفات السابقة يمكن استخلاص النقاط التالية</a:t>
            </a:r>
            <a:r>
              <a:rPr lang="ar-SA" altLang="ar-SA" sz="9600" b="1" kern="0" dirty="0">
                <a:solidFill>
                  <a:schemeClr val="accent6">
                    <a:lumMod val="50000"/>
                  </a:schemeClr>
                </a:solidFill>
                <a:latin typeface="Arabic Typesetting" panose="03020402040406030203" pitchFamily="66" charset="-78"/>
                <a:cs typeface="Arabic Typesetting" panose="03020402040406030203" pitchFamily="66" charset="-78"/>
              </a:rPr>
              <a:t>: </a:t>
            </a:r>
            <a:endParaRPr lang="en-US" altLang="ar-SA" sz="12000" kern="0" dirty="0">
              <a:solidFill>
                <a:srgbClr val="000000"/>
              </a:solidFill>
            </a:endParaRPr>
          </a:p>
        </p:txBody>
      </p:sp>
      <p:sp>
        <p:nvSpPr>
          <p:cNvPr id="5" name="Text Box 15">
            <a:extLst>
              <a:ext uri="{FF2B5EF4-FFF2-40B4-BE49-F238E27FC236}">
                <a16:creationId xmlns:a16="http://schemas.microsoft.com/office/drawing/2014/main" id="{8FD4D212-6E66-4C6F-B565-144CC993573D}"/>
              </a:ext>
            </a:extLst>
          </p:cNvPr>
          <p:cNvSpPr txBox="1">
            <a:spLocks noChangeArrowheads="1"/>
          </p:cNvSpPr>
          <p:nvPr/>
        </p:nvSpPr>
        <p:spPr bwMode="auto">
          <a:xfrm>
            <a:off x="1079104" y="2610749"/>
            <a:ext cx="16057784" cy="8956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857250" indent="-857250" algn="just" fontAlgn="base">
              <a:spcBef>
                <a:spcPct val="0"/>
              </a:spcBef>
              <a:spcAft>
                <a:spcPct val="0"/>
              </a:spcAft>
              <a:buFont typeface="Arial" panose="020B0604020202020204" pitchFamily="34" charset="0"/>
              <a:buChar char="•"/>
              <a:defRPr/>
            </a:pPr>
            <a:r>
              <a:rPr lang="ar-OM" altLang="ar-SA" sz="6400" kern="0" dirty="0">
                <a:solidFill>
                  <a:srgbClr val="000000"/>
                </a:solidFill>
                <a:latin typeface="Arabic Typesetting" panose="03020402040406030203" pitchFamily="66" charset="-78"/>
                <a:cs typeface="Arabic Typesetting" panose="03020402040406030203" pitchFamily="66" charset="-78"/>
              </a:rPr>
              <a:t>عناصر عملية الاتصال هي: المرسل, المستقبل , الرسالة , قناة الاتصال, والتغذية الراجعة.</a:t>
            </a:r>
          </a:p>
          <a:p>
            <a:pPr marL="857250" indent="-857250" algn="just" fontAlgn="base">
              <a:spcBef>
                <a:spcPct val="0"/>
              </a:spcBef>
              <a:spcAft>
                <a:spcPct val="0"/>
              </a:spcAft>
              <a:buFont typeface="Arial" panose="020B0604020202020204" pitchFamily="34" charset="0"/>
              <a:buChar char="•"/>
              <a:defRPr/>
            </a:pPr>
            <a:r>
              <a:rPr lang="ar-OM" altLang="ar-SA" sz="6400" kern="0" dirty="0">
                <a:solidFill>
                  <a:srgbClr val="000000"/>
                </a:solidFill>
                <a:latin typeface="Arabic Typesetting" panose="03020402040406030203" pitchFamily="66" charset="-78"/>
                <a:cs typeface="Arabic Typesetting" panose="03020402040406030203" pitchFamily="66" charset="-78"/>
              </a:rPr>
              <a:t>2- هدف الاتصال إحداث التغيير في سلوك المستقبلين.</a:t>
            </a:r>
          </a:p>
          <a:p>
            <a:pPr marL="857250" indent="-857250" algn="just" fontAlgn="base">
              <a:spcBef>
                <a:spcPct val="0"/>
              </a:spcBef>
              <a:spcAft>
                <a:spcPct val="0"/>
              </a:spcAft>
              <a:buFont typeface="Arial" panose="020B0604020202020204" pitchFamily="34" charset="0"/>
              <a:buChar char="•"/>
              <a:defRPr/>
            </a:pPr>
            <a:r>
              <a:rPr lang="ar-OM" altLang="ar-SA" sz="6400" kern="0" dirty="0">
                <a:solidFill>
                  <a:srgbClr val="000000"/>
                </a:solidFill>
                <a:latin typeface="Arabic Typesetting" panose="03020402040406030203" pitchFamily="66" charset="-78"/>
                <a:cs typeface="Arabic Typesetting" panose="03020402040406030203" pitchFamily="66" charset="-78"/>
              </a:rPr>
              <a:t>3- مجال عملية الاتصال قد يكون بين شخصين أو مجموعتين أو أكثر.</a:t>
            </a:r>
          </a:p>
          <a:p>
            <a:pPr marL="857250" indent="-857250" algn="just" fontAlgn="base">
              <a:spcBef>
                <a:spcPct val="0"/>
              </a:spcBef>
              <a:spcAft>
                <a:spcPct val="0"/>
              </a:spcAft>
              <a:buFont typeface="Arial" panose="020B0604020202020204" pitchFamily="34" charset="0"/>
              <a:buChar char="•"/>
              <a:defRPr/>
            </a:pPr>
            <a:r>
              <a:rPr lang="ar-OM" altLang="ar-SA" sz="6400" kern="0" dirty="0">
                <a:solidFill>
                  <a:srgbClr val="000000"/>
                </a:solidFill>
                <a:latin typeface="Arabic Typesetting" panose="03020402040406030203" pitchFamily="66" charset="-78"/>
                <a:cs typeface="Arabic Typesetting" panose="03020402040406030203" pitchFamily="66" charset="-78"/>
              </a:rPr>
              <a:t>4- وسيلة الاتصال تأخذ أشكالا مختلفة فقد تكون مادية كالأجهزة والمواد والأدوات وقد تكون مجردة كاللغة.</a:t>
            </a:r>
          </a:p>
          <a:p>
            <a:pPr marL="857250" indent="-857250" algn="just" fontAlgn="base">
              <a:spcBef>
                <a:spcPct val="0"/>
              </a:spcBef>
              <a:spcAft>
                <a:spcPct val="0"/>
              </a:spcAft>
              <a:buFont typeface="Arial" panose="020B0604020202020204" pitchFamily="34" charset="0"/>
              <a:buChar char="•"/>
              <a:defRPr/>
            </a:pPr>
            <a:r>
              <a:rPr lang="ar-OM" altLang="ar-SA" sz="6400" kern="0" dirty="0">
                <a:solidFill>
                  <a:srgbClr val="000000"/>
                </a:solidFill>
                <a:latin typeface="Arabic Typesetting" panose="03020402040406030203" pitchFamily="66" charset="-78"/>
                <a:cs typeface="Arabic Typesetting" panose="03020402040406030203" pitchFamily="66" charset="-78"/>
              </a:rPr>
              <a:t>5- عملية الاتصال دائرة ديناميكية ودائمة الحركة وليست من طرف واحد بل هناك تفاهم مشترك ولابد من المشاركة بين طرفين ولذلك يفضل البعض تسميتها بالتواصل بدلا من الاتصال لأن التواصل على توازن تفاعل ويعني التشارك بين أكثر من طرف.</a:t>
            </a:r>
          </a:p>
        </p:txBody>
      </p:sp>
    </p:spTree>
    <p:extLst>
      <p:ext uri="{BB962C8B-B14F-4D97-AF65-F5344CB8AC3E}">
        <p14:creationId xmlns:p14="http://schemas.microsoft.com/office/powerpoint/2010/main" val="1976877657"/>
      </p:ext>
    </p:extLst>
  </p:cSld>
  <p:clrMapOvr>
    <a:masterClrMapping/>
  </p:clrMapOvr>
  <mc:AlternateContent xmlns:mc="http://schemas.openxmlformats.org/markup-compatibility/2006" xmlns:p14="http://schemas.microsoft.com/office/powerpoint/2010/main">
    <mc:Choice Requires="p14">
      <p:transition spd="slow" p14:dur="2000" advTm="119248"/>
    </mc:Choice>
    <mc:Fallback xmlns="">
      <p:transition spd="slow" advTm="11924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a:extLst>
              <a:ext uri="{FF2B5EF4-FFF2-40B4-BE49-F238E27FC236}">
                <a16:creationId xmlns:a16="http://schemas.microsoft.com/office/drawing/2014/main" id="{39DAC648-B145-4167-A219-C3ECEFA736AD}"/>
              </a:ext>
            </a:extLst>
          </p:cNvPr>
          <p:cNvSpPr txBox="1">
            <a:spLocks noChangeArrowheads="1"/>
          </p:cNvSpPr>
          <p:nvPr/>
        </p:nvSpPr>
        <p:spPr bwMode="auto">
          <a:xfrm>
            <a:off x="725625" y="837787"/>
            <a:ext cx="16705856"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fontAlgn="base">
              <a:spcBef>
                <a:spcPct val="50000"/>
              </a:spcBef>
              <a:spcAft>
                <a:spcPct val="0"/>
              </a:spcAft>
              <a:buNone/>
              <a:defRPr/>
            </a:pPr>
            <a:r>
              <a:rPr lang="ar-OM" altLang="ar-SA" sz="8000" b="1" dirty="0">
                <a:solidFill>
                  <a:schemeClr val="accent6">
                    <a:lumMod val="50000"/>
                  </a:schemeClr>
                </a:solidFill>
                <a:latin typeface="Microsoft Uighur" panose="02000000000000000000" pitchFamily="2" charset="-78"/>
                <a:cs typeface="Microsoft Uighur" panose="02000000000000000000" pitchFamily="2" charset="-78"/>
              </a:rPr>
              <a:t>مفهوم عملية الاتصال التربوي وطبيعتها </a:t>
            </a:r>
            <a:endParaRPr lang="en-US" altLang="ar-SA" sz="8000" b="1" dirty="0">
              <a:solidFill>
                <a:schemeClr val="accent6">
                  <a:lumMod val="50000"/>
                </a:schemeClr>
              </a:solidFill>
              <a:latin typeface="Microsoft Uighur" panose="02000000000000000000" pitchFamily="2" charset="-78"/>
              <a:cs typeface="Microsoft Uighur" panose="02000000000000000000" pitchFamily="2" charset="-78"/>
            </a:endParaRPr>
          </a:p>
        </p:txBody>
      </p:sp>
      <p:sp>
        <p:nvSpPr>
          <p:cNvPr id="6" name="مربع نص 5">
            <a:extLst>
              <a:ext uri="{FF2B5EF4-FFF2-40B4-BE49-F238E27FC236}">
                <a16:creationId xmlns:a16="http://schemas.microsoft.com/office/drawing/2014/main" id="{E13919F7-43BD-4F74-B7EC-87C59BB44C1A}"/>
              </a:ext>
            </a:extLst>
          </p:cNvPr>
          <p:cNvSpPr txBox="1"/>
          <p:nvPr/>
        </p:nvSpPr>
        <p:spPr>
          <a:xfrm>
            <a:off x="647056" y="2175323"/>
            <a:ext cx="16993888" cy="4031873"/>
          </a:xfrm>
          <a:prstGeom prst="rect">
            <a:avLst/>
          </a:prstGeom>
          <a:noFill/>
        </p:spPr>
        <p:txBody>
          <a:bodyPr wrap="square">
            <a:spAutoFit/>
          </a:bodyPr>
          <a:lstStyle/>
          <a:p>
            <a:pPr marL="857250" indent="-857250" algn="just" fontAlgn="base">
              <a:spcBef>
                <a:spcPct val="0"/>
              </a:spcBef>
              <a:spcAft>
                <a:spcPct val="0"/>
              </a:spcAft>
              <a:buFont typeface="Arial" panose="020B0604020202020204" pitchFamily="34" charset="0"/>
              <a:buChar char="•"/>
              <a:defRPr/>
            </a:pPr>
            <a:r>
              <a:rPr lang="ar-OM" sz="6400" kern="0" dirty="0">
                <a:solidFill>
                  <a:srgbClr val="000000"/>
                </a:solidFill>
                <a:latin typeface="Arabic Typesetting" panose="03020402040406030203" pitchFamily="66" charset="-78"/>
                <a:cs typeface="Arabic Typesetting" panose="03020402040406030203" pitchFamily="66" charset="-78"/>
              </a:rPr>
              <a:t>هي عملية تتم بين مرسل(المعلم)ومستقبل(المتعلم) بهدف نقل معارف أو مهارات أو قيم أو اتجاهات أو خبرات أو أحداث تغيير في السلوك نحو الافضل حيث يتم التفاعل بين الطرفين نتيجة وجود مثير أو فعل من طرف وحدوث استجابة أورد فعل من الطرف الاخر ويستمر تبادل التأثير والاستجابة بين المعلم والمتعلم حتى تتحقق الاستجابات المرغوبة .</a:t>
            </a:r>
          </a:p>
        </p:txBody>
      </p:sp>
      <p:grpSp>
        <p:nvGrpSpPr>
          <p:cNvPr id="7" name="مجموعة 6">
            <a:extLst>
              <a:ext uri="{FF2B5EF4-FFF2-40B4-BE49-F238E27FC236}">
                <a16:creationId xmlns:a16="http://schemas.microsoft.com/office/drawing/2014/main" id="{E910F918-4A58-4655-99BD-4B99B452CA36}"/>
              </a:ext>
            </a:extLst>
          </p:cNvPr>
          <p:cNvGrpSpPr/>
          <p:nvPr/>
        </p:nvGrpSpPr>
        <p:grpSpPr>
          <a:xfrm>
            <a:off x="3180732" y="6221715"/>
            <a:ext cx="11795641" cy="3149246"/>
            <a:chOff x="978977" y="3035896"/>
            <a:chExt cx="7049011" cy="1690092"/>
          </a:xfrm>
        </p:grpSpPr>
        <p:sp>
          <p:nvSpPr>
            <p:cNvPr id="8" name="Oval 25">
              <a:extLst>
                <a:ext uri="{FF2B5EF4-FFF2-40B4-BE49-F238E27FC236}">
                  <a16:creationId xmlns:a16="http://schemas.microsoft.com/office/drawing/2014/main" id="{1194FF9D-C943-4F57-A236-EC370549535A}"/>
                </a:ext>
              </a:extLst>
            </p:cNvPr>
            <p:cNvSpPr>
              <a:spLocks noChangeArrowheads="1"/>
            </p:cNvSpPr>
            <p:nvPr/>
          </p:nvSpPr>
          <p:spPr bwMode="auto">
            <a:xfrm>
              <a:off x="5292725" y="3035896"/>
              <a:ext cx="2735263" cy="1113829"/>
            </a:xfrm>
            <a:prstGeom prst="ellipse">
              <a:avLst/>
            </a:prstGeom>
            <a:noFill/>
            <a:ln w="9525">
              <a:solidFill>
                <a:srgbClr val="000000"/>
              </a:solidFill>
              <a:round/>
              <a:headEnd/>
              <a:tailEnd/>
            </a:ln>
          </p:spPr>
          <p:txBody>
            <a:bodyPr wrap="none" anchor="ct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grpSp>
          <p:nvGrpSpPr>
            <p:cNvPr id="9" name="مجموعة 8">
              <a:extLst>
                <a:ext uri="{FF2B5EF4-FFF2-40B4-BE49-F238E27FC236}">
                  <a16:creationId xmlns:a16="http://schemas.microsoft.com/office/drawing/2014/main" id="{CE594BCE-CB14-4BA1-A10F-3DC6590D3A28}"/>
                </a:ext>
              </a:extLst>
            </p:cNvPr>
            <p:cNvGrpSpPr/>
            <p:nvPr/>
          </p:nvGrpSpPr>
          <p:grpSpPr>
            <a:xfrm>
              <a:off x="978977" y="3052267"/>
              <a:ext cx="6784586" cy="1673721"/>
              <a:chOff x="978977" y="3052267"/>
              <a:chExt cx="6784586" cy="1673721"/>
            </a:xfrm>
          </p:grpSpPr>
          <p:sp>
            <p:nvSpPr>
              <p:cNvPr id="10" name="Oval 23">
                <a:extLst>
                  <a:ext uri="{FF2B5EF4-FFF2-40B4-BE49-F238E27FC236}">
                    <a16:creationId xmlns:a16="http://schemas.microsoft.com/office/drawing/2014/main" id="{15386BE0-4B79-4E3B-A865-8BD6BB6E336E}"/>
                  </a:ext>
                </a:extLst>
              </p:cNvPr>
              <p:cNvSpPr>
                <a:spLocks noChangeArrowheads="1"/>
              </p:cNvSpPr>
              <p:nvPr/>
            </p:nvSpPr>
            <p:spPr bwMode="auto">
              <a:xfrm>
                <a:off x="3167064" y="3052267"/>
                <a:ext cx="2952750" cy="1223962"/>
              </a:xfrm>
              <a:prstGeom prst="ellipse">
                <a:avLst/>
              </a:prstGeom>
              <a:noFill/>
              <a:ln w="9525">
                <a:solidFill>
                  <a:srgbClr val="000000"/>
                </a:solidFill>
                <a:round/>
                <a:headEnd/>
                <a:tailEnd/>
              </a:ln>
            </p:spPr>
            <p:txBody>
              <a:bodyPr wrap="none" anchor="ct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1" name="Oval 24">
                <a:extLst>
                  <a:ext uri="{FF2B5EF4-FFF2-40B4-BE49-F238E27FC236}">
                    <a16:creationId xmlns:a16="http://schemas.microsoft.com/office/drawing/2014/main" id="{3ED119A4-1CFD-47A7-A749-E2A33F306F74}"/>
                  </a:ext>
                </a:extLst>
              </p:cNvPr>
              <p:cNvSpPr>
                <a:spLocks noChangeArrowheads="1"/>
              </p:cNvSpPr>
              <p:nvPr/>
            </p:nvSpPr>
            <p:spPr bwMode="auto">
              <a:xfrm>
                <a:off x="978977" y="3141662"/>
                <a:ext cx="2592484" cy="1063129"/>
              </a:xfrm>
              <a:prstGeom prst="ellipse">
                <a:avLst/>
              </a:prstGeom>
              <a:noFill/>
              <a:ln w="9525">
                <a:solidFill>
                  <a:srgbClr val="000000"/>
                </a:solidFill>
                <a:round/>
                <a:headEnd/>
                <a:tailEnd/>
              </a:ln>
            </p:spPr>
            <p:txBody>
              <a:bodyPr wrap="none" anchor="ct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2" name="Text Box 27">
                <a:extLst>
                  <a:ext uri="{FF2B5EF4-FFF2-40B4-BE49-F238E27FC236}">
                    <a16:creationId xmlns:a16="http://schemas.microsoft.com/office/drawing/2014/main" id="{FCAF7B9F-2239-4DB4-A800-55629B079FFB}"/>
                  </a:ext>
                </a:extLst>
              </p:cNvPr>
              <p:cNvSpPr txBox="1">
                <a:spLocks noChangeArrowheads="1"/>
              </p:cNvSpPr>
              <p:nvPr/>
            </p:nvSpPr>
            <p:spPr bwMode="auto">
              <a:xfrm>
                <a:off x="6036363" y="3352242"/>
                <a:ext cx="1727200" cy="71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defTabSz="914400" fontAlgn="base">
                  <a:spcBef>
                    <a:spcPct val="50000"/>
                  </a:spcBef>
                  <a:spcAft>
                    <a:spcPct val="0"/>
                  </a:spcAft>
                  <a:buNone/>
                </a:pPr>
                <a:r>
                  <a:rPr lang="ar-OM" altLang="en-US" sz="8000" b="1" kern="0" dirty="0">
                    <a:solidFill>
                      <a:srgbClr val="000000"/>
                    </a:solidFill>
                    <a:latin typeface="Arabic Typesetting" panose="03020402040406030203" pitchFamily="66" charset="-78"/>
                    <a:cs typeface="Arabic Typesetting" panose="03020402040406030203" pitchFamily="66" charset="-78"/>
                  </a:rPr>
                  <a:t>اجتماعية</a:t>
                </a:r>
                <a:endParaRPr lang="en-US" altLang="en-US" sz="8000" b="1" kern="0" dirty="0">
                  <a:solidFill>
                    <a:srgbClr val="000000"/>
                  </a:solidFill>
                  <a:latin typeface="Arabic Typesetting" panose="03020402040406030203" pitchFamily="66" charset="-78"/>
                  <a:cs typeface="Arabic Typesetting" panose="03020402040406030203" pitchFamily="66" charset="-78"/>
                </a:endParaRPr>
              </a:p>
            </p:txBody>
          </p:sp>
          <p:sp>
            <p:nvSpPr>
              <p:cNvPr id="13" name="Text Box 28">
                <a:extLst>
                  <a:ext uri="{FF2B5EF4-FFF2-40B4-BE49-F238E27FC236}">
                    <a16:creationId xmlns:a16="http://schemas.microsoft.com/office/drawing/2014/main" id="{1D24E18D-093A-497F-9CDC-18115E2584B5}"/>
                  </a:ext>
                </a:extLst>
              </p:cNvPr>
              <p:cNvSpPr txBox="1">
                <a:spLocks noChangeArrowheads="1"/>
              </p:cNvSpPr>
              <p:nvPr/>
            </p:nvSpPr>
            <p:spPr bwMode="auto">
              <a:xfrm>
                <a:off x="3701673" y="3368760"/>
                <a:ext cx="1684056" cy="71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defTabSz="914400" fontAlgn="base">
                  <a:spcBef>
                    <a:spcPct val="50000"/>
                  </a:spcBef>
                  <a:spcAft>
                    <a:spcPct val="0"/>
                  </a:spcAft>
                  <a:buNone/>
                </a:pPr>
                <a:r>
                  <a:rPr lang="ar-OM" altLang="en-US" sz="8000" b="1" kern="0" dirty="0">
                    <a:solidFill>
                      <a:srgbClr val="000000"/>
                    </a:solidFill>
                    <a:latin typeface="Arabic Typesetting" panose="03020402040406030203" pitchFamily="66" charset="-78"/>
                    <a:cs typeface="Arabic Typesetting" panose="03020402040406030203" pitchFamily="66" charset="-78"/>
                  </a:rPr>
                  <a:t>نفسية</a:t>
                </a:r>
                <a:endParaRPr lang="en-US" altLang="en-US" sz="8000" b="1" kern="0" dirty="0">
                  <a:solidFill>
                    <a:srgbClr val="000000"/>
                  </a:solidFill>
                  <a:latin typeface="Arabic Typesetting" panose="03020402040406030203" pitchFamily="66" charset="-78"/>
                  <a:cs typeface="Arabic Typesetting" panose="03020402040406030203" pitchFamily="66" charset="-78"/>
                </a:endParaRPr>
              </a:p>
            </p:txBody>
          </p:sp>
          <p:sp>
            <p:nvSpPr>
              <p:cNvPr id="14" name="Text Box 29">
                <a:extLst>
                  <a:ext uri="{FF2B5EF4-FFF2-40B4-BE49-F238E27FC236}">
                    <a16:creationId xmlns:a16="http://schemas.microsoft.com/office/drawing/2014/main" id="{4EE9253E-A9C5-46AF-9165-8E35448A27A3}"/>
                  </a:ext>
                </a:extLst>
              </p:cNvPr>
              <p:cNvSpPr txBox="1">
                <a:spLocks noChangeArrowheads="1"/>
              </p:cNvSpPr>
              <p:nvPr/>
            </p:nvSpPr>
            <p:spPr bwMode="auto">
              <a:xfrm>
                <a:off x="1448146" y="3381445"/>
                <a:ext cx="1657350" cy="710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defTabSz="914400" fontAlgn="base">
                  <a:spcBef>
                    <a:spcPct val="50000"/>
                  </a:spcBef>
                  <a:spcAft>
                    <a:spcPct val="0"/>
                  </a:spcAft>
                  <a:buNone/>
                </a:pPr>
                <a:r>
                  <a:rPr lang="ar-OM" altLang="en-US" sz="8000" b="1" kern="0" dirty="0">
                    <a:solidFill>
                      <a:srgbClr val="000000"/>
                    </a:solidFill>
                    <a:latin typeface="Arabic Typesetting" panose="03020402040406030203" pitchFamily="66" charset="-78"/>
                    <a:cs typeface="Arabic Typesetting" panose="03020402040406030203" pitchFamily="66" charset="-78"/>
                  </a:rPr>
                  <a:t>تربوية</a:t>
                </a:r>
                <a:endParaRPr lang="en-US" altLang="en-US" sz="8000" b="1" kern="0" dirty="0">
                  <a:solidFill>
                    <a:srgbClr val="000000"/>
                  </a:solidFill>
                  <a:latin typeface="Arabic Typesetting" panose="03020402040406030203" pitchFamily="66" charset="-78"/>
                  <a:cs typeface="Arabic Typesetting" panose="03020402040406030203" pitchFamily="66" charset="-78"/>
                </a:endParaRPr>
              </a:p>
            </p:txBody>
          </p:sp>
          <p:sp>
            <p:nvSpPr>
              <p:cNvPr id="15" name="Line 30">
                <a:extLst>
                  <a:ext uri="{FF2B5EF4-FFF2-40B4-BE49-F238E27FC236}">
                    <a16:creationId xmlns:a16="http://schemas.microsoft.com/office/drawing/2014/main" id="{C93C1A64-1E0F-420A-9E13-A9721B9C3E2C}"/>
                  </a:ext>
                </a:extLst>
              </p:cNvPr>
              <p:cNvSpPr>
                <a:spLocks noChangeShapeType="1"/>
              </p:cNvSpPr>
              <p:nvPr/>
            </p:nvSpPr>
            <p:spPr bwMode="auto">
              <a:xfrm>
                <a:off x="7524750" y="4076700"/>
                <a:ext cx="217488" cy="360363"/>
              </a:xfrm>
              <a:prstGeom prst="line">
                <a:avLst/>
              </a:prstGeom>
              <a:ln>
                <a:headEnd/>
                <a:tailEnd type="triangle" w="med" len="med"/>
              </a:ln>
              <a:extLst>
                <a:ext uri="{909E8E84-426E-40DD-AFC4-6F175D3DCCD1}">
                  <a14:hiddenFill xmlns:a14="http://schemas.microsoft.com/office/drawing/2010/main">
                    <a:noFill/>
                  </a14:hiddenFill>
                </a:ext>
              </a:extLst>
            </p:spPr>
            <p:style>
              <a:lnRef idx="2">
                <a:schemeClr val="dk1"/>
              </a:lnRef>
              <a:fillRef idx="0">
                <a:schemeClr val="dk1"/>
              </a:fillRef>
              <a:effectRef idx="1">
                <a:schemeClr val="dk1"/>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ar-OM"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16" name="Line 31">
                <a:extLst>
                  <a:ext uri="{FF2B5EF4-FFF2-40B4-BE49-F238E27FC236}">
                    <a16:creationId xmlns:a16="http://schemas.microsoft.com/office/drawing/2014/main" id="{420CEEC0-0037-465E-98D7-6A3CB7473A19}"/>
                  </a:ext>
                </a:extLst>
              </p:cNvPr>
              <p:cNvSpPr>
                <a:spLocks noChangeShapeType="1"/>
              </p:cNvSpPr>
              <p:nvPr/>
            </p:nvSpPr>
            <p:spPr bwMode="auto">
              <a:xfrm>
                <a:off x="4572000" y="4292600"/>
                <a:ext cx="0" cy="433388"/>
              </a:xfrm>
              <a:prstGeom prst="line">
                <a:avLst/>
              </a:prstGeom>
              <a:ln>
                <a:headEnd/>
                <a:tailEnd type="triangle" w="med" len="med"/>
              </a:ln>
              <a:extLst>
                <a:ext uri="{909E8E84-426E-40DD-AFC4-6F175D3DCCD1}">
                  <a14:hiddenFill xmlns:a14="http://schemas.microsoft.com/office/drawing/2010/main">
                    <a:noFill/>
                  </a14:hiddenFill>
                </a:ext>
              </a:extLst>
            </p:spPr>
            <p:style>
              <a:lnRef idx="2">
                <a:schemeClr val="dk1"/>
              </a:lnRef>
              <a:fillRef idx="0">
                <a:schemeClr val="dk1"/>
              </a:fillRef>
              <a:effectRef idx="1">
                <a:schemeClr val="dk1"/>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ar-OM"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17" name="Line 32">
                <a:extLst>
                  <a:ext uri="{FF2B5EF4-FFF2-40B4-BE49-F238E27FC236}">
                    <a16:creationId xmlns:a16="http://schemas.microsoft.com/office/drawing/2014/main" id="{C915D9D3-A75A-4150-B287-67FA0F3D7571}"/>
                  </a:ext>
                </a:extLst>
              </p:cNvPr>
              <p:cNvSpPr>
                <a:spLocks noChangeShapeType="1"/>
              </p:cNvSpPr>
              <p:nvPr/>
            </p:nvSpPr>
            <p:spPr bwMode="auto">
              <a:xfrm flipH="1">
                <a:off x="2035753" y="4221162"/>
                <a:ext cx="231197" cy="380977"/>
              </a:xfrm>
              <a:prstGeom prst="line">
                <a:avLst/>
              </a:prstGeom>
              <a:ln>
                <a:headEnd/>
                <a:tailEnd type="triangle" w="med" len="med"/>
              </a:ln>
              <a:extLst>
                <a:ext uri="{909E8E84-426E-40DD-AFC4-6F175D3DCCD1}">
                  <a14:hiddenFill xmlns:a14="http://schemas.microsoft.com/office/drawing/2010/main">
                    <a:noFill/>
                  </a14:hiddenFill>
                </a:ext>
              </a:extLst>
            </p:spPr>
            <p:style>
              <a:lnRef idx="2">
                <a:schemeClr val="dk1"/>
              </a:lnRef>
              <a:fillRef idx="0">
                <a:schemeClr val="dk1"/>
              </a:fillRef>
              <a:effectRef idx="1">
                <a:schemeClr val="dk1"/>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ar-OM" sz="1800" b="0" i="0" u="none" strike="noStrike" kern="0" cap="none" spc="0" normalizeH="0" baseline="0" noProof="0">
                  <a:ln>
                    <a:noFill/>
                  </a:ln>
                  <a:solidFill>
                    <a:srgbClr val="000000"/>
                  </a:solidFill>
                  <a:effectLst/>
                  <a:uLnTx/>
                  <a:uFillTx/>
                  <a:latin typeface="Arial" panose="020B0604020202020204" pitchFamily="34" charset="0"/>
                </a:endParaRPr>
              </a:p>
            </p:txBody>
          </p:sp>
        </p:grpSp>
      </p:grpSp>
      <p:sp>
        <p:nvSpPr>
          <p:cNvPr id="18" name="Text Box 33">
            <a:extLst>
              <a:ext uri="{FF2B5EF4-FFF2-40B4-BE49-F238E27FC236}">
                <a16:creationId xmlns:a16="http://schemas.microsoft.com/office/drawing/2014/main" id="{0D412E6A-0DF2-45F5-AB3C-33F724C08715}"/>
              </a:ext>
            </a:extLst>
          </p:cNvPr>
          <p:cNvSpPr txBox="1">
            <a:spLocks noChangeArrowheads="1"/>
          </p:cNvSpPr>
          <p:nvPr/>
        </p:nvSpPr>
        <p:spPr bwMode="auto">
          <a:xfrm>
            <a:off x="11084432" y="8886643"/>
            <a:ext cx="682754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marR="0" lvl="0" indent="0" algn="justLow" defTabSz="914400" rtl="1" eaLnBrk="1" fontAlgn="base" latinLnBrk="0" hangingPunct="1">
              <a:lnSpc>
                <a:spcPct val="100000"/>
              </a:lnSpc>
              <a:spcBef>
                <a:spcPct val="50000"/>
              </a:spcBef>
              <a:spcAft>
                <a:spcPct val="0"/>
              </a:spcAft>
              <a:buClrTx/>
              <a:buSzTx/>
              <a:buFontTx/>
              <a:buNone/>
              <a:tabLst/>
              <a:defRPr/>
            </a:pPr>
            <a:r>
              <a:rPr lang="ar-OM" altLang="en-US" sz="4800" kern="0" dirty="0">
                <a:solidFill>
                  <a:srgbClr val="000000"/>
                </a:solidFill>
                <a:latin typeface="Arabic Typesetting" panose="03020402040406030203" pitchFamily="66" charset="-78"/>
                <a:cs typeface="Arabic Typesetting" panose="03020402040406030203" pitchFamily="66" charset="-78"/>
              </a:rPr>
              <a:t>لأنها تتم بين طرفين مرسل ومستقبل وحدوث تفاعل بينهما ينتج عنه نقل فكره أو معلومة أو مهاره وأيضا لأنها من اسس استمرار الحياة الاجتماعية ووسيلة من وسائل التفاعل البشري حتى يستطيع الإنسان أن يلبي حاجاته المعيشية.</a:t>
            </a:r>
            <a:endParaRPr lang="en-US" altLang="en-US" sz="4800" kern="0" dirty="0">
              <a:solidFill>
                <a:srgbClr val="000000"/>
              </a:solidFill>
              <a:latin typeface="Arabic Typesetting" panose="03020402040406030203" pitchFamily="66" charset="-78"/>
              <a:cs typeface="Arabic Typesetting" panose="03020402040406030203" pitchFamily="66" charset="-78"/>
            </a:endParaRPr>
          </a:p>
        </p:txBody>
      </p:sp>
      <p:sp>
        <p:nvSpPr>
          <p:cNvPr id="19" name="Text Box 34">
            <a:extLst>
              <a:ext uri="{FF2B5EF4-FFF2-40B4-BE49-F238E27FC236}">
                <a16:creationId xmlns:a16="http://schemas.microsoft.com/office/drawing/2014/main" id="{23CC2E63-1231-4395-8699-EBCC5BF869BD}"/>
              </a:ext>
            </a:extLst>
          </p:cNvPr>
          <p:cNvSpPr txBox="1">
            <a:spLocks noChangeArrowheads="1"/>
          </p:cNvSpPr>
          <p:nvPr/>
        </p:nvSpPr>
        <p:spPr bwMode="auto">
          <a:xfrm>
            <a:off x="5733178" y="9401466"/>
            <a:ext cx="494105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Low" defTabSz="914400" fontAlgn="base">
              <a:spcBef>
                <a:spcPct val="50000"/>
              </a:spcBef>
              <a:spcAft>
                <a:spcPct val="0"/>
              </a:spcAft>
              <a:buNone/>
            </a:pPr>
            <a:r>
              <a:rPr lang="ar-OM" altLang="en-US" sz="4800" kern="0" dirty="0">
                <a:solidFill>
                  <a:srgbClr val="000000"/>
                </a:solidFill>
                <a:latin typeface="Arabic Typesetting" panose="03020402040406030203" pitchFamily="66" charset="-78"/>
                <a:cs typeface="Arabic Typesetting" panose="03020402040406030203" pitchFamily="66" charset="-78"/>
              </a:rPr>
              <a:t>لأن الظروف النفسية لكل من المرسل والمستقبل تؤثر في فهم الرسالة وطبيعة استقبالها وعملية الاتصال ككل.</a:t>
            </a:r>
            <a:endParaRPr lang="en-US" altLang="en-US" sz="4800" kern="0" dirty="0">
              <a:solidFill>
                <a:srgbClr val="000000"/>
              </a:solidFill>
              <a:latin typeface="Arabic Typesetting" panose="03020402040406030203" pitchFamily="66" charset="-78"/>
              <a:cs typeface="Arabic Typesetting" panose="03020402040406030203" pitchFamily="66" charset="-78"/>
            </a:endParaRPr>
          </a:p>
        </p:txBody>
      </p:sp>
      <p:sp>
        <p:nvSpPr>
          <p:cNvPr id="20" name="Text Box 35">
            <a:extLst>
              <a:ext uri="{FF2B5EF4-FFF2-40B4-BE49-F238E27FC236}">
                <a16:creationId xmlns:a16="http://schemas.microsoft.com/office/drawing/2014/main" id="{85D66019-700E-4087-A30B-0AA1724049F8}"/>
              </a:ext>
            </a:extLst>
          </p:cNvPr>
          <p:cNvSpPr txBox="1">
            <a:spLocks noChangeArrowheads="1"/>
          </p:cNvSpPr>
          <p:nvPr/>
        </p:nvSpPr>
        <p:spPr bwMode="auto">
          <a:xfrm>
            <a:off x="337858" y="9370961"/>
            <a:ext cx="49654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R="0" lvl="0" indent="0" algn="justLow" defTabSz="914400" fontAlgn="base">
              <a:lnSpc>
                <a:spcPct val="100000"/>
              </a:lnSpc>
              <a:spcBef>
                <a:spcPct val="50000"/>
              </a:spcBef>
              <a:spcAft>
                <a:spcPct val="0"/>
              </a:spcAft>
              <a:buClrTx/>
              <a:buSzTx/>
              <a:buNone/>
              <a:tabLst/>
              <a:defRPr/>
            </a:pPr>
            <a:r>
              <a:rPr lang="ar-OM" altLang="en-US" sz="4800" kern="0" dirty="0">
                <a:solidFill>
                  <a:srgbClr val="000000"/>
                </a:solidFill>
                <a:latin typeface="Arabic Typesetting" panose="03020402040406030203" pitchFamily="66" charset="-78"/>
                <a:cs typeface="Arabic Typesetting" panose="03020402040406030203" pitchFamily="66" charset="-78"/>
              </a:rPr>
              <a:t>لأنها تتم بين المعلم والمتعلم بهدف نقل معرفة أو مهارة أو أحداث تغيير في السلوك نحو الافضل</a:t>
            </a:r>
            <a:endParaRPr lang="en-US" altLang="en-US" sz="4800" kern="0"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49901647"/>
      </p:ext>
    </p:extLst>
  </p:cSld>
  <p:clrMapOvr>
    <a:masterClrMapping/>
  </p:clrMapOvr>
  <mc:AlternateContent xmlns:mc="http://schemas.openxmlformats.org/markup-compatibility/2006" xmlns:p14="http://schemas.microsoft.com/office/powerpoint/2010/main">
    <mc:Choice Requires="p14">
      <p:transition spd="slow" p14:dur="2000" advTm="268293"/>
    </mc:Choice>
    <mc:Fallback xmlns="">
      <p:transition spd="slow" advTm="268293"/>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a:extLst>
              <a:ext uri="{FF2B5EF4-FFF2-40B4-BE49-F238E27FC236}">
                <a16:creationId xmlns:a16="http://schemas.microsoft.com/office/drawing/2014/main" id="{4D923201-870C-4E00-8626-8F2C87EEA53E}"/>
              </a:ext>
            </a:extLst>
          </p:cNvPr>
          <p:cNvSpPr txBox="1">
            <a:spLocks noChangeArrowheads="1"/>
          </p:cNvSpPr>
          <p:nvPr/>
        </p:nvSpPr>
        <p:spPr bwMode="auto">
          <a:xfrm>
            <a:off x="0" y="521296"/>
            <a:ext cx="1713865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fontAlgn="base">
              <a:spcBef>
                <a:spcPct val="50000"/>
              </a:spcBef>
              <a:spcAft>
                <a:spcPct val="0"/>
              </a:spcAft>
              <a:buNone/>
              <a:defRPr/>
            </a:pPr>
            <a:r>
              <a:rPr lang="ar-OM" altLang="ar-SA" sz="8800" b="1" dirty="0">
                <a:solidFill>
                  <a:schemeClr val="accent6">
                    <a:lumMod val="50000"/>
                  </a:schemeClr>
                </a:solidFill>
                <a:latin typeface="Microsoft Uighur" panose="02000000000000000000" pitchFamily="2" charset="-78"/>
                <a:cs typeface="Microsoft Uighur" panose="02000000000000000000" pitchFamily="2" charset="-78"/>
              </a:rPr>
              <a:t>أهداف عملية الاتصال</a:t>
            </a:r>
            <a:endParaRPr lang="en-US" altLang="ar-SA" sz="8800" b="1" dirty="0">
              <a:solidFill>
                <a:schemeClr val="accent6">
                  <a:lumMod val="50000"/>
                </a:schemeClr>
              </a:solidFill>
              <a:latin typeface="Microsoft Uighur" panose="02000000000000000000" pitchFamily="2" charset="-78"/>
              <a:cs typeface="Microsoft Uighur" panose="02000000000000000000" pitchFamily="2" charset="-78"/>
            </a:endParaRPr>
          </a:p>
        </p:txBody>
      </p:sp>
      <p:sp>
        <p:nvSpPr>
          <p:cNvPr id="5" name="مربع نص 4">
            <a:extLst>
              <a:ext uri="{FF2B5EF4-FFF2-40B4-BE49-F238E27FC236}">
                <a16:creationId xmlns:a16="http://schemas.microsoft.com/office/drawing/2014/main" id="{1F398FE5-0D49-4212-902D-79BD0B9E6924}"/>
              </a:ext>
            </a:extLst>
          </p:cNvPr>
          <p:cNvSpPr txBox="1"/>
          <p:nvPr/>
        </p:nvSpPr>
        <p:spPr>
          <a:xfrm>
            <a:off x="414947" y="994856"/>
            <a:ext cx="17138650" cy="11726287"/>
          </a:xfrm>
          <a:prstGeom prst="rect">
            <a:avLst/>
          </a:prstGeom>
          <a:noFill/>
        </p:spPr>
        <p:txBody>
          <a:bodyPr wrap="square">
            <a:spAutoFit/>
          </a:bodyPr>
          <a:lstStyle/>
          <a:p>
            <a:pPr algn="just">
              <a:lnSpc>
                <a:spcPct val="150000"/>
              </a:lnSpc>
            </a:pPr>
            <a:r>
              <a:rPr lang="ar-OM" sz="7200" b="1" kern="0" dirty="0">
                <a:solidFill>
                  <a:srgbClr val="000000"/>
                </a:solidFill>
                <a:latin typeface="Arabic Typesetting" panose="03020402040406030203" pitchFamily="66" charset="-78"/>
                <a:cs typeface="Arabic Typesetting" panose="03020402040406030203" pitchFamily="66" charset="-78"/>
              </a:rPr>
              <a:t>يمكن التعرف على اهداف عملية الاتصال من خلال الاجابة عن الاسئلة التالية:</a:t>
            </a:r>
          </a:p>
          <a:p>
            <a:pPr>
              <a:lnSpc>
                <a:spcPct val="150000"/>
              </a:lnSpc>
            </a:pPr>
            <a:r>
              <a:rPr lang="ar-OM" sz="6400" kern="0" dirty="0">
                <a:solidFill>
                  <a:srgbClr val="000000"/>
                </a:solidFill>
                <a:latin typeface="Arabic Typesetting" panose="03020402040406030203" pitchFamily="66" charset="-78"/>
                <a:cs typeface="Arabic Typesetting" panose="03020402040406030203" pitchFamily="66" charset="-78"/>
              </a:rPr>
              <a:t>1- </a:t>
            </a:r>
            <a:r>
              <a:rPr lang="ar-OM" sz="7200" kern="0" dirty="0">
                <a:solidFill>
                  <a:srgbClr val="000000"/>
                </a:solidFill>
                <a:latin typeface="Arabic Typesetting" panose="03020402040406030203" pitchFamily="66" charset="-78"/>
                <a:cs typeface="Arabic Typesetting" panose="03020402040406030203" pitchFamily="66" charset="-78"/>
              </a:rPr>
              <a:t>ما الغرض الذي يريد المرسل تحقيقه من رسالته؟                                       </a:t>
            </a:r>
            <a:r>
              <a:rPr lang="ar-OM" sz="7200" b="1" kern="0" dirty="0">
                <a:solidFill>
                  <a:srgbClr val="000000"/>
                </a:solidFill>
                <a:latin typeface="Arabic Typesetting" panose="03020402040406030203" pitchFamily="66" charset="-78"/>
                <a:cs typeface="Arabic Typesetting" panose="03020402040406030203" pitchFamily="66" charset="-78"/>
              </a:rPr>
              <a:t>(التأثير في مستقبل معين)</a:t>
            </a:r>
          </a:p>
          <a:p>
            <a:pPr>
              <a:lnSpc>
                <a:spcPct val="150000"/>
              </a:lnSpc>
            </a:pPr>
            <a:r>
              <a:rPr lang="ar-OM" sz="7200" kern="0" dirty="0">
                <a:solidFill>
                  <a:srgbClr val="000000"/>
                </a:solidFill>
                <a:latin typeface="Arabic Typesetting" panose="03020402040406030203" pitchFamily="66" charset="-78"/>
                <a:cs typeface="Arabic Typesetting" panose="03020402040406030203" pitchFamily="66" charset="-78"/>
              </a:rPr>
              <a:t>2- ماذا يريد المرسل من المستقبل أن يفعل نتيجة هذا الاتصال؟                              </a:t>
            </a:r>
            <a:r>
              <a:rPr lang="ar-OM" sz="7200" b="1" kern="0" dirty="0">
                <a:solidFill>
                  <a:srgbClr val="000000"/>
                </a:solidFill>
                <a:latin typeface="Arabic Typesetting" panose="03020402040406030203" pitchFamily="66" charset="-78"/>
                <a:cs typeface="Arabic Typesetting" panose="03020402040406030203" pitchFamily="66" charset="-78"/>
              </a:rPr>
              <a:t>(أداء استجابة معينة نتيجة استقبال المثير)</a:t>
            </a:r>
          </a:p>
          <a:p>
            <a:pPr>
              <a:lnSpc>
                <a:spcPct val="150000"/>
              </a:lnSpc>
            </a:pPr>
            <a:r>
              <a:rPr lang="ar-OM" sz="7200" kern="0" dirty="0">
                <a:solidFill>
                  <a:srgbClr val="000000"/>
                </a:solidFill>
                <a:latin typeface="Arabic Typesetting" panose="03020402040406030203" pitchFamily="66" charset="-78"/>
                <a:cs typeface="Arabic Typesetting" panose="03020402040406030203" pitchFamily="66" charset="-78"/>
              </a:rPr>
              <a:t>3- وماهي الاستجابات التي يرغب المرسل الحصول عليها من المستقبل؟                  </a:t>
            </a:r>
            <a:r>
              <a:rPr lang="ar-OM" sz="7200" b="1" kern="0" dirty="0">
                <a:solidFill>
                  <a:srgbClr val="000000"/>
                </a:solidFill>
                <a:latin typeface="Arabic Typesetting" panose="03020402040406030203" pitchFamily="66" charset="-78"/>
                <a:cs typeface="Arabic Typesetting" panose="03020402040406030203" pitchFamily="66" charset="-78"/>
              </a:rPr>
              <a:t>(إحداث التغيير في سلوكه)</a:t>
            </a:r>
          </a:p>
        </p:txBody>
      </p:sp>
    </p:spTree>
    <p:extLst>
      <p:ext uri="{BB962C8B-B14F-4D97-AF65-F5344CB8AC3E}">
        <p14:creationId xmlns:p14="http://schemas.microsoft.com/office/powerpoint/2010/main" val="868301787"/>
      </p:ext>
    </p:extLst>
  </p:cSld>
  <p:clrMapOvr>
    <a:masterClrMapping/>
  </p:clrMapOvr>
  <mc:AlternateContent xmlns:mc="http://schemas.openxmlformats.org/markup-compatibility/2006" xmlns:p14="http://schemas.microsoft.com/office/powerpoint/2010/main">
    <mc:Choice Requires="p14">
      <p:transition spd="slow" p14:dur="2000" advTm="67143"/>
    </mc:Choice>
    <mc:Fallback xmlns="">
      <p:transition spd="slow" advTm="6714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a:extLst>
              <a:ext uri="{FF2B5EF4-FFF2-40B4-BE49-F238E27FC236}">
                <a16:creationId xmlns:a16="http://schemas.microsoft.com/office/drawing/2014/main" id="{2285B71A-DF28-43BE-86F6-0C26A2C08391}"/>
              </a:ext>
            </a:extLst>
          </p:cNvPr>
          <p:cNvSpPr txBox="1"/>
          <p:nvPr/>
        </p:nvSpPr>
        <p:spPr>
          <a:xfrm>
            <a:off x="2540983" y="873480"/>
            <a:ext cx="15553728" cy="1446550"/>
          </a:xfrm>
          <a:prstGeom prst="rect">
            <a:avLst/>
          </a:prstGeom>
          <a:noFill/>
        </p:spPr>
        <p:txBody>
          <a:bodyPr wrap="square">
            <a:spAutoFit/>
          </a:bodyPr>
          <a:lstStyle/>
          <a:p>
            <a:pPr algn="ctr" fontAlgn="base">
              <a:spcBef>
                <a:spcPct val="50000"/>
              </a:spcBef>
              <a:spcAft>
                <a:spcPct val="0"/>
              </a:spcAft>
              <a:defRPr/>
            </a:pPr>
            <a:r>
              <a:rPr lang="ar-OM" sz="8800" b="1" dirty="0">
                <a:solidFill>
                  <a:schemeClr val="accent6">
                    <a:lumMod val="50000"/>
                  </a:schemeClr>
                </a:solidFill>
                <a:latin typeface="Microsoft Uighur" panose="02000000000000000000" pitchFamily="2" charset="-78"/>
                <a:cs typeface="Microsoft Uighur" panose="02000000000000000000" pitchFamily="2" charset="-78"/>
              </a:rPr>
              <a:t>إذن يمكن القول بأن عملية الاتصال تهدف إلى:</a:t>
            </a:r>
          </a:p>
        </p:txBody>
      </p:sp>
      <p:sp>
        <p:nvSpPr>
          <p:cNvPr id="7" name="مربع نص 6">
            <a:extLst>
              <a:ext uri="{FF2B5EF4-FFF2-40B4-BE49-F238E27FC236}">
                <a16:creationId xmlns:a16="http://schemas.microsoft.com/office/drawing/2014/main" id="{96BA3035-C9E6-4956-9C43-1CD8E430CA01}"/>
              </a:ext>
            </a:extLst>
          </p:cNvPr>
          <p:cNvSpPr txBox="1"/>
          <p:nvPr/>
        </p:nvSpPr>
        <p:spPr>
          <a:xfrm>
            <a:off x="935088" y="2320030"/>
            <a:ext cx="16417824" cy="10064294"/>
          </a:xfrm>
          <a:prstGeom prst="rect">
            <a:avLst/>
          </a:prstGeom>
          <a:noFill/>
        </p:spPr>
        <p:txBody>
          <a:bodyPr wrap="square">
            <a:spAutoFit/>
          </a:bodyPr>
          <a:lstStyle/>
          <a:p>
            <a:pPr marL="857250" indent="-857250" algn="just">
              <a:buFont typeface="Wingdings" panose="05000000000000000000" pitchFamily="2" charset="2"/>
              <a:buChar char="Ø"/>
            </a:pPr>
            <a:r>
              <a:rPr lang="ar-OM" sz="7200" kern="0" dirty="0">
                <a:solidFill>
                  <a:srgbClr val="000000"/>
                </a:solidFill>
                <a:latin typeface="Arabic Typesetting" panose="03020402040406030203" pitchFamily="66" charset="-78"/>
                <a:cs typeface="Arabic Typesetting" panose="03020402040406030203" pitchFamily="66" charset="-78"/>
              </a:rPr>
              <a:t>إحداث التأثير في الآخرين من خلال التأثير على المستقبل</a:t>
            </a:r>
          </a:p>
          <a:p>
            <a:pPr marL="857250" indent="-857250" algn="just">
              <a:buFont typeface="Wingdings" panose="05000000000000000000" pitchFamily="2" charset="2"/>
              <a:buChar char="Ø"/>
            </a:pPr>
            <a:r>
              <a:rPr lang="ar-OM" sz="7200" kern="0" dirty="0">
                <a:solidFill>
                  <a:srgbClr val="000000"/>
                </a:solidFill>
                <a:latin typeface="Arabic Typesetting" panose="03020402040406030203" pitchFamily="66" charset="-78"/>
                <a:cs typeface="Arabic Typesetting" panose="03020402040406030203" pitchFamily="66" charset="-78"/>
              </a:rPr>
              <a:t>إحداث تفاعل بين المرسل والمستقبل من خلال نقل الافكار والآراء من طرف الى آخر</a:t>
            </a:r>
          </a:p>
          <a:p>
            <a:pPr marL="857250" indent="-857250" algn="just">
              <a:buFont typeface="Wingdings" panose="05000000000000000000" pitchFamily="2" charset="2"/>
              <a:buChar char="Ø"/>
            </a:pPr>
            <a:r>
              <a:rPr lang="ar-OM" sz="7200" kern="0" dirty="0">
                <a:solidFill>
                  <a:srgbClr val="000000"/>
                </a:solidFill>
                <a:latin typeface="Arabic Typesetting" panose="03020402040406030203" pitchFamily="66" charset="-78"/>
                <a:cs typeface="Arabic Typesetting" panose="03020402040406030203" pitchFamily="66" charset="-78"/>
              </a:rPr>
              <a:t>أن يؤثر احد طرفي الاتصال على الطرف الآخر بحيث يؤدي هذا التأثير إلى إحداث تغيير مرغوب في سلوكه. ومثال على ذلك المعلم الذي يستخدم وسائل مختلفة لإحداث تغير ايجابي في سلوك المتعلم.</a:t>
            </a:r>
          </a:p>
          <a:p>
            <a:pPr marL="857250" indent="-857250" algn="just">
              <a:buFont typeface="Wingdings" panose="05000000000000000000" pitchFamily="2" charset="2"/>
              <a:buChar char="Ø"/>
            </a:pPr>
            <a:r>
              <a:rPr lang="ar-OM" sz="7200" kern="0" dirty="0">
                <a:solidFill>
                  <a:srgbClr val="000000"/>
                </a:solidFill>
                <a:latin typeface="Arabic Typesetting" panose="03020402040406030203" pitchFamily="66" charset="-78"/>
                <a:cs typeface="Arabic Typesetting" panose="03020402040406030203" pitchFamily="66" charset="-78"/>
              </a:rPr>
              <a:t>    من هنا يمكن القول بأن عملية التعليم والتعلم هي عملية اتصال وتبادل للمعلومات بين المعلم وطلبته عن طريق استخدام الالفاظ والرسوم والصور والأفلام والفيديو والمجسمات والأجهزة والآلات وغيرها.</a:t>
            </a:r>
          </a:p>
        </p:txBody>
      </p:sp>
    </p:spTree>
    <p:extLst>
      <p:ext uri="{BB962C8B-B14F-4D97-AF65-F5344CB8AC3E}">
        <p14:creationId xmlns:p14="http://schemas.microsoft.com/office/powerpoint/2010/main" val="1421455572"/>
      </p:ext>
    </p:extLst>
  </p:cSld>
  <p:clrMapOvr>
    <a:masterClrMapping/>
  </p:clrMapOvr>
  <mc:AlternateContent xmlns:mc="http://schemas.openxmlformats.org/markup-compatibility/2006" xmlns:p14="http://schemas.microsoft.com/office/powerpoint/2010/main">
    <mc:Choice Requires="p14">
      <p:transition spd="slow" p14:dur="2000" advTm="68425"/>
    </mc:Choice>
    <mc:Fallback xmlns="">
      <p:transition spd="slow" advTm="68425"/>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1503</TotalTime>
  <Words>1399</Words>
  <Application>Microsoft Office PowerPoint</Application>
  <PresentationFormat>مخصص</PresentationFormat>
  <Paragraphs>96</Paragraphs>
  <Slides>16</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16</vt:i4>
      </vt:variant>
    </vt:vector>
  </HeadingPairs>
  <TitlesOfParts>
    <vt:vector size="22" baseType="lpstr">
      <vt:lpstr>Arabic Typesetting</vt:lpstr>
      <vt:lpstr>Arial</vt:lpstr>
      <vt:lpstr>Calibri</vt:lpstr>
      <vt:lpstr>Microsoft Uighur</vt:lpstr>
      <vt:lpstr>Wingdings</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77</cp:revision>
  <dcterms:created xsi:type="dcterms:W3CDTF">2015-08-04T05:55:31Z</dcterms:created>
  <dcterms:modified xsi:type="dcterms:W3CDTF">2022-10-28T19:36:09Z</dcterms:modified>
</cp:coreProperties>
</file>