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4"/>
  </p:notesMasterIdLst>
  <p:sldIdLst>
    <p:sldId id="256" r:id="rId2"/>
    <p:sldId id="257" r:id="rId3"/>
    <p:sldId id="258" r:id="rId4"/>
    <p:sldId id="271" r:id="rId5"/>
    <p:sldId id="270" r:id="rId6"/>
    <p:sldId id="272" r:id="rId7"/>
    <p:sldId id="273" r:id="rId8"/>
    <p:sldId id="274" r:id="rId9"/>
    <p:sldId id="275" r:id="rId10"/>
    <p:sldId id="276" r:id="rId11"/>
    <p:sldId id="277" r:id="rId12"/>
    <p:sldId id="259" r:id="rId13"/>
  </p:sldIdLst>
  <p:sldSz cx="9144000" cy="6858000" type="screen4x3"/>
  <p:notesSz cx="6858000" cy="9144000"/>
  <p:defaultTextStyle>
    <a:defPPr>
      <a:defRPr lang="ar-OM"/>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223F"/>
    <a:srgbClr val="F15A26"/>
    <a:srgbClr val="F2F2F2"/>
    <a:srgbClr val="DA937E"/>
    <a:srgbClr val="3D4E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269D01E-BC32-4049-B463-5C60D7B0CCD2}" styleName="نمط ذو نسُق 2 - تمييز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15"/>
    <p:restoredTop sz="94602"/>
  </p:normalViewPr>
  <p:slideViewPr>
    <p:cSldViewPr showGuides="1">
      <p:cViewPr varScale="1">
        <p:scale>
          <a:sx n="47" d="100"/>
          <a:sy n="47" d="100"/>
        </p:scale>
        <p:origin x="38" y="30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6CCAA1-C542-4C4B-BB74-79A549648D11}" type="datetimeFigureOut">
              <a:rPr lang="en-US" smtClean="0"/>
              <a:t>9/9/2022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5DF56D-B523-F840-AD0F-AF81F6B5DF3D}" type="slidenum">
              <a:rPr lang="en-US" smtClean="0"/>
              <a:t>‹#›</a:t>
            </a:fld>
            <a:endParaRPr lang="en-US"/>
          </a:p>
        </p:txBody>
      </p:sp>
    </p:spTree>
    <p:extLst>
      <p:ext uri="{BB962C8B-B14F-4D97-AF65-F5344CB8AC3E}">
        <p14:creationId xmlns:p14="http://schemas.microsoft.com/office/powerpoint/2010/main" val="7833686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DA937E"/>
              </a:solidFill>
            </a:endParaRPr>
          </a:p>
        </p:txBody>
      </p:sp>
      <p:sp>
        <p:nvSpPr>
          <p:cNvPr id="4" name="Slide Number Placeholder 3"/>
          <p:cNvSpPr>
            <a:spLocks noGrp="1"/>
          </p:cNvSpPr>
          <p:nvPr>
            <p:ph type="sldNum" sz="quarter" idx="10"/>
          </p:nvPr>
        </p:nvSpPr>
        <p:spPr/>
        <p:txBody>
          <a:bodyPr/>
          <a:lstStyle/>
          <a:p>
            <a:fld id="{505DF56D-B523-F840-AD0F-AF81F6B5DF3D}" type="slidenum">
              <a:rPr lang="en-US" smtClean="0"/>
              <a:t>1</a:t>
            </a:fld>
            <a:endParaRPr lang="en-US"/>
          </a:p>
        </p:txBody>
      </p:sp>
    </p:spTree>
    <p:extLst>
      <p:ext uri="{BB962C8B-B14F-4D97-AF65-F5344CB8AC3E}">
        <p14:creationId xmlns:p14="http://schemas.microsoft.com/office/powerpoint/2010/main" val="1102520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OM" dirty="0"/>
          </a:p>
        </p:txBody>
      </p:sp>
      <p:sp>
        <p:nvSpPr>
          <p:cNvPr id="4" name="عنصر نائب لرقم الشريحة 3"/>
          <p:cNvSpPr>
            <a:spLocks noGrp="1"/>
          </p:cNvSpPr>
          <p:nvPr>
            <p:ph type="sldNum" sz="quarter" idx="5"/>
          </p:nvPr>
        </p:nvSpPr>
        <p:spPr/>
        <p:txBody>
          <a:bodyPr/>
          <a:lstStyle/>
          <a:p>
            <a:fld id="{505DF56D-B523-F840-AD0F-AF81F6B5DF3D}" type="slidenum">
              <a:rPr lang="en-US" smtClean="0"/>
              <a:t>3</a:t>
            </a:fld>
            <a:endParaRPr lang="en-US"/>
          </a:p>
        </p:txBody>
      </p:sp>
    </p:spTree>
    <p:extLst>
      <p:ext uri="{BB962C8B-B14F-4D97-AF65-F5344CB8AC3E}">
        <p14:creationId xmlns:p14="http://schemas.microsoft.com/office/powerpoint/2010/main" val="2067404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ar-OM"/>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13/02/1444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917329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OM"/>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13/02/1444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53020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ar-OM"/>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13/02/1444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797670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OM"/>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13/02/1444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1137011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a:t>Click to edit Master title style</a:t>
            </a:r>
            <a:endParaRPr lang="ar-OM"/>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BBF00E5-FE97-4F0C-9773-7299A5E6E81B}" type="datetimeFigureOut">
              <a:rPr lang="ar-OM" smtClean="0"/>
              <a:t>13/02/1444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899110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OM"/>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5" name="Date Placeholder 4"/>
          <p:cNvSpPr>
            <a:spLocks noGrp="1"/>
          </p:cNvSpPr>
          <p:nvPr>
            <p:ph type="dt" sz="half" idx="10"/>
          </p:nvPr>
        </p:nvSpPr>
        <p:spPr/>
        <p:txBody>
          <a:bodyPr/>
          <a:lstStyle/>
          <a:p>
            <a:fld id="{ABBF00E5-FE97-4F0C-9773-7299A5E6E81B}" type="datetimeFigureOut">
              <a:rPr lang="ar-OM" smtClean="0"/>
              <a:t>13/02/1444</a:t>
            </a:fld>
            <a:endParaRPr lang="ar-OM"/>
          </a:p>
        </p:txBody>
      </p:sp>
      <p:sp>
        <p:nvSpPr>
          <p:cNvPr id="6" name="Footer Placeholder 5"/>
          <p:cNvSpPr>
            <a:spLocks noGrp="1"/>
          </p:cNvSpPr>
          <p:nvPr>
            <p:ph type="ftr" sz="quarter" idx="11"/>
          </p:nvPr>
        </p:nvSpPr>
        <p:spPr/>
        <p:txBody>
          <a:bodyPr/>
          <a:lstStyle/>
          <a:p>
            <a:endParaRPr lang="ar-OM"/>
          </a:p>
        </p:txBody>
      </p:sp>
      <p:sp>
        <p:nvSpPr>
          <p:cNvPr id="7" name="Slide Number Placeholder 6"/>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598821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ar-OM"/>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7" name="Date Placeholder 6"/>
          <p:cNvSpPr>
            <a:spLocks noGrp="1"/>
          </p:cNvSpPr>
          <p:nvPr>
            <p:ph type="dt" sz="half" idx="10"/>
          </p:nvPr>
        </p:nvSpPr>
        <p:spPr/>
        <p:txBody>
          <a:bodyPr/>
          <a:lstStyle/>
          <a:p>
            <a:fld id="{ABBF00E5-FE97-4F0C-9773-7299A5E6E81B}" type="datetimeFigureOut">
              <a:rPr lang="ar-OM" smtClean="0"/>
              <a:t>13/02/1444</a:t>
            </a:fld>
            <a:endParaRPr lang="ar-OM"/>
          </a:p>
        </p:txBody>
      </p:sp>
      <p:sp>
        <p:nvSpPr>
          <p:cNvPr id="8" name="Footer Placeholder 7"/>
          <p:cNvSpPr>
            <a:spLocks noGrp="1"/>
          </p:cNvSpPr>
          <p:nvPr>
            <p:ph type="ftr" sz="quarter" idx="11"/>
          </p:nvPr>
        </p:nvSpPr>
        <p:spPr/>
        <p:txBody>
          <a:bodyPr/>
          <a:lstStyle/>
          <a:p>
            <a:endParaRPr lang="ar-OM"/>
          </a:p>
        </p:txBody>
      </p:sp>
      <p:sp>
        <p:nvSpPr>
          <p:cNvPr id="9" name="Slide Number Placeholder 8"/>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386594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OM"/>
          </a:p>
        </p:txBody>
      </p:sp>
      <p:sp>
        <p:nvSpPr>
          <p:cNvPr id="3" name="Date Placeholder 2"/>
          <p:cNvSpPr>
            <a:spLocks noGrp="1"/>
          </p:cNvSpPr>
          <p:nvPr>
            <p:ph type="dt" sz="half" idx="10"/>
          </p:nvPr>
        </p:nvSpPr>
        <p:spPr/>
        <p:txBody>
          <a:bodyPr/>
          <a:lstStyle/>
          <a:p>
            <a:fld id="{ABBF00E5-FE97-4F0C-9773-7299A5E6E81B}" type="datetimeFigureOut">
              <a:rPr lang="ar-OM" smtClean="0"/>
              <a:t>13/02/1444</a:t>
            </a:fld>
            <a:endParaRPr lang="ar-OM"/>
          </a:p>
        </p:txBody>
      </p:sp>
      <p:sp>
        <p:nvSpPr>
          <p:cNvPr id="4" name="Footer Placeholder 3"/>
          <p:cNvSpPr>
            <a:spLocks noGrp="1"/>
          </p:cNvSpPr>
          <p:nvPr>
            <p:ph type="ftr" sz="quarter" idx="11"/>
          </p:nvPr>
        </p:nvSpPr>
        <p:spPr/>
        <p:txBody>
          <a:bodyPr/>
          <a:lstStyle/>
          <a:p>
            <a:endParaRPr lang="ar-OM"/>
          </a:p>
        </p:txBody>
      </p:sp>
      <p:sp>
        <p:nvSpPr>
          <p:cNvPr id="5" name="Slide Number Placeholder 4"/>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2925489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BF00E5-FE97-4F0C-9773-7299A5E6E81B}" type="datetimeFigureOut">
              <a:rPr lang="ar-OM" smtClean="0"/>
              <a:t>13/02/1444</a:t>
            </a:fld>
            <a:endParaRPr lang="ar-OM"/>
          </a:p>
        </p:txBody>
      </p:sp>
      <p:sp>
        <p:nvSpPr>
          <p:cNvPr id="3" name="Footer Placeholder 2"/>
          <p:cNvSpPr>
            <a:spLocks noGrp="1"/>
          </p:cNvSpPr>
          <p:nvPr>
            <p:ph type="ftr" sz="quarter" idx="11"/>
          </p:nvPr>
        </p:nvSpPr>
        <p:spPr/>
        <p:txBody>
          <a:bodyPr/>
          <a:lstStyle/>
          <a:p>
            <a:endParaRPr lang="ar-OM"/>
          </a:p>
        </p:txBody>
      </p:sp>
      <p:sp>
        <p:nvSpPr>
          <p:cNvPr id="4" name="Slide Number Placeholder 3"/>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388100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a:t>Click to edit Master title style</a:t>
            </a:r>
            <a:endParaRPr lang="ar-OM"/>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BF00E5-FE97-4F0C-9773-7299A5E6E81B}" type="datetimeFigureOut">
              <a:rPr lang="ar-OM" smtClean="0"/>
              <a:t>13/02/1444</a:t>
            </a:fld>
            <a:endParaRPr lang="ar-OM"/>
          </a:p>
        </p:txBody>
      </p:sp>
      <p:sp>
        <p:nvSpPr>
          <p:cNvPr id="6" name="Footer Placeholder 5"/>
          <p:cNvSpPr>
            <a:spLocks noGrp="1"/>
          </p:cNvSpPr>
          <p:nvPr>
            <p:ph type="ftr" sz="quarter" idx="11"/>
          </p:nvPr>
        </p:nvSpPr>
        <p:spPr/>
        <p:txBody>
          <a:bodyPr/>
          <a:lstStyle/>
          <a:p>
            <a:endParaRPr lang="ar-OM"/>
          </a:p>
        </p:txBody>
      </p:sp>
      <p:sp>
        <p:nvSpPr>
          <p:cNvPr id="7" name="Slide Number Placeholder 6"/>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496234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a:t>Click to edit Master title style</a:t>
            </a:r>
            <a:endParaRPr lang="ar-OM"/>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OM"/>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BF00E5-FE97-4F0C-9773-7299A5E6E81B}" type="datetimeFigureOut">
              <a:rPr lang="ar-OM" smtClean="0"/>
              <a:t>13/02/1444</a:t>
            </a:fld>
            <a:endParaRPr lang="ar-OM"/>
          </a:p>
        </p:txBody>
      </p:sp>
      <p:sp>
        <p:nvSpPr>
          <p:cNvPr id="6" name="Footer Placeholder 5"/>
          <p:cNvSpPr>
            <a:spLocks noGrp="1"/>
          </p:cNvSpPr>
          <p:nvPr>
            <p:ph type="ftr" sz="quarter" idx="11"/>
          </p:nvPr>
        </p:nvSpPr>
        <p:spPr/>
        <p:txBody>
          <a:bodyPr/>
          <a:lstStyle/>
          <a:p>
            <a:endParaRPr lang="ar-OM"/>
          </a:p>
        </p:txBody>
      </p:sp>
      <p:sp>
        <p:nvSpPr>
          <p:cNvPr id="7" name="Slide Number Placeholder 6"/>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985718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a:t>Click to edit Master title style</a:t>
            </a:r>
            <a:endParaRPr lang="ar-OM"/>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ABBF00E5-FE97-4F0C-9773-7299A5E6E81B}" type="datetimeFigureOut">
              <a:rPr lang="ar-OM" smtClean="0"/>
              <a:t>13/02/1444</a:t>
            </a:fld>
            <a:endParaRPr lang="ar-OM"/>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OM"/>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7ACE804-D0DC-415D-ABBF-BFA750748848}" type="slidenum">
              <a:rPr lang="ar-OM" smtClean="0"/>
              <a:t>‹#›</a:t>
            </a:fld>
            <a:endParaRPr lang="ar-OM"/>
          </a:p>
        </p:txBody>
      </p:sp>
    </p:spTree>
    <p:extLst>
      <p:ext uri="{BB962C8B-B14F-4D97-AF65-F5344CB8AC3E}">
        <p14:creationId xmlns:p14="http://schemas.microsoft.com/office/powerpoint/2010/main" val="1590399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OM"/>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 Target="slide4.xml"/><Relationship Id="rId7" Type="http://schemas.openxmlformats.org/officeDocument/2006/relationships/slide" Target="slide8.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slide" Target="slide6.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s>
</file>

<file path=ppt/slides/_rels/slide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a:extLst>
              <a:ext uri="{FF2B5EF4-FFF2-40B4-BE49-F238E27FC236}">
                <a16:creationId xmlns:a16="http://schemas.microsoft.com/office/drawing/2014/main" id="{408A6DA0-B547-49A3-9B51-15CB17D1E27C}"/>
              </a:ext>
            </a:extLst>
          </p:cNvPr>
          <p:cNvSpPr>
            <a:spLocks noGrp="1"/>
          </p:cNvSpPr>
          <p:nvPr>
            <p:ph type="ctrTitle"/>
          </p:nvPr>
        </p:nvSpPr>
        <p:spPr>
          <a:xfrm>
            <a:off x="395536" y="836712"/>
            <a:ext cx="8352928" cy="4320480"/>
          </a:xfrm>
        </p:spPr>
        <p:style>
          <a:lnRef idx="1">
            <a:schemeClr val="accent4"/>
          </a:lnRef>
          <a:fillRef idx="2">
            <a:schemeClr val="accent4"/>
          </a:fillRef>
          <a:effectRef idx="1">
            <a:schemeClr val="accent4"/>
          </a:effectRef>
          <a:fontRef idx="minor">
            <a:schemeClr val="dk1"/>
          </a:fontRef>
        </p:style>
        <p:txBody>
          <a:bodyPr>
            <a:normAutofit/>
          </a:bodyPr>
          <a:lstStyle/>
          <a:p>
            <a:pPr algn="r"/>
            <a:r>
              <a:rPr lang="ar-OM" sz="3200" b="1" dirty="0">
                <a:solidFill>
                  <a:schemeClr val="accent6">
                    <a:lumMod val="50000"/>
                  </a:schemeClr>
                </a:solidFill>
                <a:latin typeface="Microsoft Uighur" panose="02000000000000000000" pitchFamily="2" charset="-78"/>
                <a:ea typeface="+mn-ea"/>
                <a:cs typeface="Microsoft Uighur" panose="02000000000000000000" pitchFamily="2" charset="-78"/>
              </a:rPr>
              <a:t>المخرج العام للبرنامج :</a:t>
            </a:r>
            <a:br>
              <a:rPr lang="ar-OM" sz="3200" b="1" dirty="0">
                <a:solidFill>
                  <a:schemeClr val="accent6">
                    <a:lumMod val="50000"/>
                  </a:schemeClr>
                </a:solidFill>
                <a:latin typeface="Microsoft Uighur" panose="02000000000000000000" pitchFamily="2" charset="-78"/>
                <a:ea typeface="+mn-ea"/>
                <a:cs typeface="Microsoft Uighur" panose="02000000000000000000" pitchFamily="2" charset="-78"/>
              </a:rPr>
            </a:br>
            <a:r>
              <a:rPr lang="ar-OM" sz="2800" b="1" dirty="0">
                <a:latin typeface="Microsoft Uighur" panose="02000000000000000000" pitchFamily="2" charset="-78"/>
                <a:ea typeface="+mn-ea"/>
                <a:cs typeface="Microsoft Uighur" panose="02000000000000000000" pitchFamily="2" charset="-78"/>
              </a:rPr>
              <a:t>  يستقصي المفاهيم والنظريات والأسس الفلسفية والتربوية ذات الصلة بالمجال التربوي.</a:t>
            </a:r>
            <a:br>
              <a:rPr lang="ar-OM" sz="2800" b="1" dirty="0">
                <a:latin typeface="Microsoft Uighur" panose="02000000000000000000" pitchFamily="2" charset="-78"/>
                <a:ea typeface="+mn-ea"/>
                <a:cs typeface="Microsoft Uighur" panose="02000000000000000000" pitchFamily="2" charset="-78"/>
              </a:rPr>
            </a:br>
            <a:r>
              <a:rPr lang="ar-OM" sz="2800" b="1" dirty="0">
                <a:latin typeface="Microsoft Uighur" panose="02000000000000000000" pitchFamily="2" charset="-78"/>
                <a:ea typeface="+mn-ea"/>
                <a:cs typeface="Microsoft Uighur" panose="02000000000000000000" pitchFamily="2" charset="-78"/>
              </a:rPr>
              <a:t>  </a:t>
            </a:r>
            <a:r>
              <a:rPr lang="ar-OM" sz="3200" b="1" dirty="0">
                <a:solidFill>
                  <a:schemeClr val="accent6">
                    <a:lumMod val="50000"/>
                  </a:schemeClr>
                </a:solidFill>
                <a:latin typeface="Microsoft Uighur" panose="02000000000000000000" pitchFamily="2" charset="-78"/>
                <a:ea typeface="+mn-ea"/>
                <a:cs typeface="Microsoft Uighur" panose="02000000000000000000" pitchFamily="2" charset="-78"/>
              </a:rPr>
              <a:t>بنهاية هذه الوحدة التعليمية ستكون قادراً على : </a:t>
            </a:r>
            <a:br>
              <a:rPr lang="ar-OM" sz="2800" b="1" dirty="0">
                <a:latin typeface="Microsoft Uighur" panose="02000000000000000000" pitchFamily="2" charset="-78"/>
                <a:ea typeface="+mn-ea"/>
                <a:cs typeface="Microsoft Uighur" panose="02000000000000000000" pitchFamily="2" charset="-78"/>
              </a:rPr>
            </a:br>
            <a:r>
              <a:rPr lang="ar-OM" sz="2800" b="1" dirty="0">
                <a:latin typeface="Microsoft Uighur" panose="02000000000000000000" pitchFamily="2" charset="-78"/>
                <a:ea typeface="+mn-ea"/>
                <a:cs typeface="Microsoft Uighur" panose="02000000000000000000" pitchFamily="2" charset="-78"/>
              </a:rPr>
              <a:t>  التعرف على مفهوم تكنولوجيا التعليم وتطورها وأهميتها في العملية التربوية وأثرها والدور الجديد لكل من المعلم والمتعلم وعلاقتها بأسلوب النظم كيفية تحليل نماذج للتعليم باستخدام أسلوب النظم.</a:t>
            </a:r>
            <a:br>
              <a:rPr lang="ar-OM" sz="2800" b="1" dirty="0">
                <a:latin typeface="Microsoft Uighur" panose="02000000000000000000" pitchFamily="2" charset="-78"/>
                <a:ea typeface="+mn-ea"/>
                <a:cs typeface="Microsoft Uighur" panose="02000000000000000000" pitchFamily="2" charset="-78"/>
              </a:rPr>
            </a:br>
            <a:r>
              <a:rPr lang="ar-OM" sz="2800" b="1" dirty="0">
                <a:latin typeface="Microsoft Uighur" panose="02000000000000000000" pitchFamily="2" charset="-78"/>
                <a:ea typeface="+mn-ea"/>
                <a:cs typeface="Microsoft Uighur" panose="02000000000000000000" pitchFamily="2" charset="-78"/>
              </a:rPr>
              <a:t>  </a:t>
            </a:r>
            <a:r>
              <a:rPr lang="ar-OM" sz="3200" b="1" dirty="0">
                <a:solidFill>
                  <a:schemeClr val="accent6">
                    <a:lumMod val="50000"/>
                  </a:schemeClr>
                </a:solidFill>
                <a:latin typeface="Microsoft Uighur" panose="02000000000000000000" pitchFamily="2" charset="-78"/>
                <a:ea typeface="+mn-ea"/>
                <a:cs typeface="Microsoft Uighur" panose="02000000000000000000" pitchFamily="2" charset="-78"/>
              </a:rPr>
              <a:t>المخرج العام للوحدة التعليمية :</a:t>
            </a:r>
            <a:br>
              <a:rPr lang="ar-OM" sz="3200" b="1" dirty="0">
                <a:solidFill>
                  <a:schemeClr val="accent6">
                    <a:lumMod val="50000"/>
                  </a:schemeClr>
                </a:solidFill>
                <a:latin typeface="Microsoft Uighur" panose="02000000000000000000" pitchFamily="2" charset="-78"/>
                <a:ea typeface="+mn-ea"/>
                <a:cs typeface="Microsoft Uighur" panose="02000000000000000000" pitchFamily="2" charset="-78"/>
              </a:rPr>
            </a:br>
            <a:r>
              <a:rPr lang="ar-OM" sz="2800" b="1" dirty="0">
                <a:latin typeface="Microsoft Uighur" panose="02000000000000000000" pitchFamily="2" charset="-78"/>
                <a:ea typeface="+mn-ea"/>
                <a:cs typeface="Microsoft Uighur" panose="02000000000000000000" pitchFamily="2" charset="-78"/>
              </a:rPr>
              <a:t>  ربط مفاهيم ونظريات تكنولوجيا التعليم في العملية التعليمية التعلمية</a:t>
            </a:r>
          </a:p>
        </p:txBody>
      </p:sp>
    </p:spTree>
    <p:extLst>
      <p:ext uri="{BB962C8B-B14F-4D97-AF65-F5344CB8AC3E}">
        <p14:creationId xmlns:p14="http://schemas.microsoft.com/office/powerpoint/2010/main" val="4165630678"/>
      </p:ext>
    </p:extLst>
  </p:cSld>
  <p:clrMapOvr>
    <a:masterClrMapping/>
  </p:clrMapOvr>
  <mc:AlternateContent xmlns:mc="http://schemas.openxmlformats.org/markup-compatibility/2006" xmlns:p14="http://schemas.microsoft.com/office/powerpoint/2010/main">
    <mc:Choice Requires="p14">
      <p:transition spd="slow" p14:dur="2000" advTm="25509"/>
    </mc:Choice>
    <mc:Fallback xmlns="">
      <p:transition spd="slow" advTm="25509"/>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6">
            <a:extLst>
              <a:ext uri="{FF2B5EF4-FFF2-40B4-BE49-F238E27FC236}">
                <a16:creationId xmlns:a16="http://schemas.microsoft.com/office/drawing/2014/main" id="{03B0D61C-38D3-4559-999C-FAB4A35EC2A4}"/>
              </a:ext>
            </a:extLst>
          </p:cNvPr>
          <p:cNvSpPr>
            <a:spLocks noGrp="1"/>
          </p:cNvSpPr>
          <p:nvPr>
            <p:ph idx="1"/>
          </p:nvPr>
        </p:nvSpPr>
        <p:spPr>
          <a:xfrm>
            <a:off x="457200" y="908720"/>
            <a:ext cx="8229600" cy="5184576"/>
          </a:xfrm>
        </p:spPr>
        <p:style>
          <a:lnRef idx="1">
            <a:schemeClr val="accent4"/>
          </a:lnRef>
          <a:fillRef idx="2">
            <a:schemeClr val="accent4"/>
          </a:fillRef>
          <a:effectRef idx="1">
            <a:schemeClr val="accent4"/>
          </a:effectRef>
          <a:fontRef idx="minor">
            <a:schemeClr val="dk1"/>
          </a:fontRef>
        </p:style>
        <p:txBody>
          <a:bodyPr>
            <a:normAutofit/>
          </a:bodyPr>
          <a:lstStyle/>
          <a:p>
            <a:pPr marL="0" indent="0">
              <a:buNone/>
            </a:pPr>
            <a:r>
              <a:rPr lang="ar-SA" sz="2800" dirty="0">
                <a:ln w="0"/>
                <a:solidFill>
                  <a:schemeClr val="tx1"/>
                </a:solidFill>
                <a:effectLst>
                  <a:outerShdw blurRad="38100" dist="38100" dir="2700000" algn="tl">
                    <a:srgbClr val="000000">
                      <a:alpha val="43137"/>
                    </a:srgbClr>
                  </a:outerShdw>
                </a:effectLst>
                <a:cs typeface="Akhbar MT" pitchFamily="2" charset="-78"/>
              </a:rPr>
              <a:t>ويقصد بها مراكز مصادر التعليم والمختبرات والقاعات الصفية وقاعات المحاضرات والنشاطات والمسارح وكل ما يتعلق بالبيئة التعليمية المادية .</a:t>
            </a:r>
            <a:endParaRPr lang="ar-SA" sz="2800" dirty="0">
              <a:ln w="0"/>
              <a:solidFill>
                <a:schemeClr val="tx1"/>
              </a:solidFill>
              <a:effectLst>
                <a:outerShdw blurRad="38100" dist="19050" dir="2700000" algn="tl" rotWithShape="0">
                  <a:schemeClr val="dk1">
                    <a:alpha val="40000"/>
                  </a:schemeClr>
                </a:outerShdw>
              </a:effectLst>
              <a:cs typeface="Akhbar MT" pitchFamily="2" charset="-78"/>
            </a:endParaRPr>
          </a:p>
          <a:p>
            <a:pPr marL="0" indent="0">
              <a:buNone/>
            </a:pPr>
            <a:endParaRPr lang="ar-OM" sz="2800" dirty="0">
              <a:ln w="0"/>
              <a:solidFill>
                <a:schemeClr val="tx1"/>
              </a:solidFill>
              <a:effectLst>
                <a:outerShdw blurRad="38100" dist="19050" dir="2700000" algn="tl" rotWithShape="0">
                  <a:schemeClr val="dk1">
                    <a:alpha val="40000"/>
                  </a:schemeClr>
                </a:outerShdw>
              </a:effectLst>
              <a:cs typeface="Akhbar MT" pitchFamily="2" charset="-78"/>
            </a:endParaRPr>
          </a:p>
        </p:txBody>
      </p:sp>
      <p:sp>
        <p:nvSpPr>
          <p:cNvPr id="3" name="نجمة: 5 نقاط 2">
            <a:hlinkClick r:id="rId2" action="ppaction://hlinksldjump"/>
            <a:extLst>
              <a:ext uri="{FF2B5EF4-FFF2-40B4-BE49-F238E27FC236}">
                <a16:creationId xmlns:a16="http://schemas.microsoft.com/office/drawing/2014/main" id="{D1D2684A-5204-4C58-87F0-2BD122A6D203}"/>
              </a:ext>
            </a:extLst>
          </p:cNvPr>
          <p:cNvSpPr/>
          <p:nvPr/>
        </p:nvSpPr>
        <p:spPr>
          <a:xfrm>
            <a:off x="827584" y="5373216"/>
            <a:ext cx="384543" cy="401216"/>
          </a:xfrm>
          <a:prstGeom prst="star5">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OM"/>
          </a:p>
        </p:txBody>
      </p:sp>
      <p:graphicFrame>
        <p:nvGraphicFramePr>
          <p:cNvPr id="4" name="جدول 4">
            <a:extLst>
              <a:ext uri="{FF2B5EF4-FFF2-40B4-BE49-F238E27FC236}">
                <a16:creationId xmlns:a16="http://schemas.microsoft.com/office/drawing/2014/main" id="{DCD3D14C-E881-494F-9C79-63CED1578810}"/>
              </a:ext>
            </a:extLst>
          </p:cNvPr>
          <p:cNvGraphicFramePr>
            <a:graphicFrameLocks noGrp="1"/>
          </p:cNvGraphicFramePr>
          <p:nvPr>
            <p:extLst>
              <p:ext uri="{D42A27DB-BD31-4B8C-83A1-F6EECF244321}">
                <p14:modId xmlns:p14="http://schemas.microsoft.com/office/powerpoint/2010/main" val="1657999593"/>
              </p:ext>
            </p:extLst>
          </p:nvPr>
        </p:nvGraphicFramePr>
        <p:xfrm>
          <a:off x="1524000" y="2258230"/>
          <a:ext cx="6096000" cy="2966720"/>
        </p:xfrm>
        <a:graphic>
          <a:graphicData uri="http://schemas.openxmlformats.org/drawingml/2006/table">
            <a:tbl>
              <a:tblPr rtl="1" firstRow="1" bandRow="1">
                <a:tableStyleId>{5C22544A-7EE6-4342-B048-85BDC9FD1C3A}</a:tableStyleId>
              </a:tblPr>
              <a:tblGrid>
                <a:gridCol w="6096000">
                  <a:extLst>
                    <a:ext uri="{9D8B030D-6E8A-4147-A177-3AD203B41FA5}">
                      <a16:colId xmlns:a16="http://schemas.microsoft.com/office/drawing/2014/main" val="1968272665"/>
                    </a:ext>
                  </a:extLst>
                </a:gridCol>
              </a:tblGrid>
              <a:tr h="370840">
                <a:tc>
                  <a:txBody>
                    <a:bodyPr/>
                    <a:lstStyle/>
                    <a:p>
                      <a:pPr rtl="1"/>
                      <a:endParaRPr lang="ar-OM" dirty="0"/>
                    </a:p>
                  </a:txBody>
                  <a:tcPr/>
                </a:tc>
                <a:extLst>
                  <a:ext uri="{0D108BD9-81ED-4DB2-BD59-A6C34878D82A}">
                    <a16:rowId xmlns:a16="http://schemas.microsoft.com/office/drawing/2014/main" val="2647406605"/>
                  </a:ext>
                </a:extLst>
              </a:tr>
              <a:tr h="370840">
                <a:tc>
                  <a:txBody>
                    <a:bodyPr/>
                    <a:lstStyle/>
                    <a:p>
                      <a:pPr rtl="1"/>
                      <a:endParaRPr lang="ar-OM"/>
                    </a:p>
                  </a:txBody>
                  <a:tcPr/>
                </a:tc>
                <a:extLst>
                  <a:ext uri="{0D108BD9-81ED-4DB2-BD59-A6C34878D82A}">
                    <a16:rowId xmlns:a16="http://schemas.microsoft.com/office/drawing/2014/main" val="3332077530"/>
                  </a:ext>
                </a:extLst>
              </a:tr>
              <a:tr h="370840">
                <a:tc>
                  <a:txBody>
                    <a:bodyPr/>
                    <a:lstStyle/>
                    <a:p>
                      <a:pPr rtl="1"/>
                      <a:endParaRPr lang="ar-OM"/>
                    </a:p>
                  </a:txBody>
                  <a:tcPr/>
                </a:tc>
                <a:extLst>
                  <a:ext uri="{0D108BD9-81ED-4DB2-BD59-A6C34878D82A}">
                    <a16:rowId xmlns:a16="http://schemas.microsoft.com/office/drawing/2014/main" val="2916034689"/>
                  </a:ext>
                </a:extLst>
              </a:tr>
              <a:tr h="370840">
                <a:tc>
                  <a:txBody>
                    <a:bodyPr/>
                    <a:lstStyle/>
                    <a:p>
                      <a:pPr rtl="1"/>
                      <a:endParaRPr lang="ar-OM"/>
                    </a:p>
                  </a:txBody>
                  <a:tcPr/>
                </a:tc>
                <a:extLst>
                  <a:ext uri="{0D108BD9-81ED-4DB2-BD59-A6C34878D82A}">
                    <a16:rowId xmlns:a16="http://schemas.microsoft.com/office/drawing/2014/main" val="944841051"/>
                  </a:ext>
                </a:extLst>
              </a:tr>
              <a:tr h="370840">
                <a:tc>
                  <a:txBody>
                    <a:bodyPr/>
                    <a:lstStyle/>
                    <a:p>
                      <a:pPr rtl="1"/>
                      <a:endParaRPr lang="ar-OM"/>
                    </a:p>
                  </a:txBody>
                  <a:tcPr/>
                </a:tc>
                <a:extLst>
                  <a:ext uri="{0D108BD9-81ED-4DB2-BD59-A6C34878D82A}">
                    <a16:rowId xmlns:a16="http://schemas.microsoft.com/office/drawing/2014/main" val="3127415402"/>
                  </a:ext>
                </a:extLst>
              </a:tr>
              <a:tr h="370840">
                <a:tc>
                  <a:txBody>
                    <a:bodyPr/>
                    <a:lstStyle/>
                    <a:p>
                      <a:pPr rtl="1"/>
                      <a:endParaRPr lang="ar-OM"/>
                    </a:p>
                  </a:txBody>
                  <a:tcPr/>
                </a:tc>
                <a:extLst>
                  <a:ext uri="{0D108BD9-81ED-4DB2-BD59-A6C34878D82A}">
                    <a16:rowId xmlns:a16="http://schemas.microsoft.com/office/drawing/2014/main" val="3159556060"/>
                  </a:ext>
                </a:extLst>
              </a:tr>
              <a:tr h="370840">
                <a:tc>
                  <a:txBody>
                    <a:bodyPr/>
                    <a:lstStyle/>
                    <a:p>
                      <a:pPr rtl="1"/>
                      <a:endParaRPr lang="ar-OM"/>
                    </a:p>
                  </a:txBody>
                  <a:tcPr/>
                </a:tc>
                <a:extLst>
                  <a:ext uri="{0D108BD9-81ED-4DB2-BD59-A6C34878D82A}">
                    <a16:rowId xmlns:a16="http://schemas.microsoft.com/office/drawing/2014/main" val="3249997902"/>
                  </a:ext>
                </a:extLst>
              </a:tr>
              <a:tr h="370840">
                <a:tc>
                  <a:txBody>
                    <a:bodyPr/>
                    <a:lstStyle/>
                    <a:p>
                      <a:pPr rtl="1"/>
                      <a:endParaRPr lang="ar-OM" dirty="0"/>
                    </a:p>
                  </a:txBody>
                  <a:tcPr/>
                </a:tc>
                <a:extLst>
                  <a:ext uri="{0D108BD9-81ED-4DB2-BD59-A6C34878D82A}">
                    <a16:rowId xmlns:a16="http://schemas.microsoft.com/office/drawing/2014/main" val="660016226"/>
                  </a:ext>
                </a:extLst>
              </a:tr>
            </a:tbl>
          </a:graphicData>
        </a:graphic>
      </p:graphicFrame>
      <p:graphicFrame>
        <p:nvGraphicFramePr>
          <p:cNvPr id="5" name="جدول 5">
            <a:extLst>
              <a:ext uri="{FF2B5EF4-FFF2-40B4-BE49-F238E27FC236}">
                <a16:creationId xmlns:a16="http://schemas.microsoft.com/office/drawing/2014/main" id="{B92FE4CD-AF93-4EB9-BE15-01D91CCAFA77}"/>
              </a:ext>
            </a:extLst>
          </p:cNvPr>
          <p:cNvGraphicFramePr>
            <a:graphicFrameLocks noGrp="1"/>
          </p:cNvGraphicFramePr>
          <p:nvPr>
            <p:extLst>
              <p:ext uri="{D42A27DB-BD31-4B8C-83A1-F6EECF244321}">
                <p14:modId xmlns:p14="http://schemas.microsoft.com/office/powerpoint/2010/main" val="4176889813"/>
              </p:ext>
            </p:extLst>
          </p:nvPr>
        </p:nvGraphicFramePr>
        <p:xfrm>
          <a:off x="1524000" y="1870585"/>
          <a:ext cx="6096000" cy="3779520"/>
        </p:xfrm>
        <a:graphic>
          <a:graphicData uri="http://schemas.openxmlformats.org/drawingml/2006/table">
            <a:tbl>
              <a:tblPr rtl="1" firstRow="1" bandRow="1">
                <a:tableStyleId>{E269D01E-BC32-4049-B463-5C60D7B0CCD2}</a:tableStyleId>
              </a:tblPr>
              <a:tblGrid>
                <a:gridCol w="6096000">
                  <a:extLst>
                    <a:ext uri="{9D8B030D-6E8A-4147-A177-3AD203B41FA5}">
                      <a16:colId xmlns:a16="http://schemas.microsoft.com/office/drawing/2014/main" val="1247562653"/>
                    </a:ext>
                  </a:extLst>
                </a:gridCol>
              </a:tblGrid>
              <a:tr h="461267">
                <a:tc>
                  <a:txBody>
                    <a:bodyPr/>
                    <a:lstStyle/>
                    <a:p>
                      <a:pPr algn="ctr" rtl="1"/>
                      <a:r>
                        <a:rPr lang="ar-SA" sz="2800" dirty="0"/>
                        <a:t> </a:t>
                      </a:r>
                      <a:r>
                        <a:rPr lang="ar-SA" sz="3200" kern="1200" dirty="0">
                          <a:ln w="0"/>
                          <a:solidFill>
                            <a:schemeClr val="bg1"/>
                          </a:solidFill>
                          <a:effectLst>
                            <a:outerShdw blurRad="38100" dist="38100" dir="2700000" algn="tl">
                              <a:srgbClr val="000000">
                                <a:alpha val="43137"/>
                              </a:srgbClr>
                            </a:outerShdw>
                          </a:effectLst>
                          <a:latin typeface="+mn-lt"/>
                          <a:ea typeface="+mn-ea"/>
                          <a:cs typeface="Akhbar MT" pitchFamily="2" charset="-78"/>
                        </a:rPr>
                        <a:t>مرافق وتسهيلات التعليم </a:t>
                      </a:r>
                      <a:endParaRPr lang="ar-OM" sz="2800" kern="1200" dirty="0">
                        <a:ln w="0"/>
                        <a:solidFill>
                          <a:schemeClr val="bg1"/>
                        </a:solidFill>
                        <a:effectLst>
                          <a:outerShdw blurRad="38100" dist="38100" dir="2700000" algn="tl">
                            <a:srgbClr val="000000">
                              <a:alpha val="43137"/>
                            </a:srgbClr>
                          </a:outerShdw>
                        </a:effectLst>
                        <a:latin typeface="+mn-lt"/>
                        <a:ea typeface="+mn-ea"/>
                        <a:cs typeface="Akhbar MT" pitchFamily="2" charset="-78"/>
                      </a:endParaRPr>
                    </a:p>
                  </a:txBody>
                  <a:tcPr/>
                </a:tc>
                <a:extLst>
                  <a:ext uri="{0D108BD9-81ED-4DB2-BD59-A6C34878D82A}">
                    <a16:rowId xmlns:a16="http://schemas.microsoft.com/office/drawing/2014/main" val="1051807590"/>
                  </a:ext>
                </a:extLst>
              </a:tr>
              <a:tr h="402577">
                <a:tc>
                  <a:txBody>
                    <a:bodyPr/>
                    <a:lstStyle/>
                    <a:p>
                      <a:pPr algn="ctr" rtl="1"/>
                      <a:r>
                        <a:rPr lang="ar-SA" sz="2400" kern="1200" dirty="0">
                          <a:ln w="0"/>
                          <a:solidFill>
                            <a:schemeClr val="bg1"/>
                          </a:solidFill>
                          <a:effectLst>
                            <a:outerShdw blurRad="38100" dist="38100" dir="2700000" algn="tl">
                              <a:srgbClr val="000000">
                                <a:alpha val="43137"/>
                              </a:srgbClr>
                            </a:outerShdw>
                          </a:effectLst>
                          <a:latin typeface="+mn-lt"/>
                          <a:ea typeface="+mn-ea"/>
                          <a:cs typeface="Akhbar MT" pitchFamily="2" charset="-78"/>
                        </a:rPr>
                        <a:t> قاعات صفية</a:t>
                      </a:r>
                      <a:endParaRPr lang="ar-OM" sz="2400" kern="1200" dirty="0">
                        <a:ln w="0"/>
                        <a:solidFill>
                          <a:schemeClr val="bg1"/>
                        </a:solidFill>
                        <a:effectLst>
                          <a:outerShdw blurRad="38100" dist="38100" dir="2700000" algn="tl">
                            <a:srgbClr val="000000">
                              <a:alpha val="43137"/>
                            </a:srgbClr>
                          </a:outerShdw>
                        </a:effectLst>
                        <a:latin typeface="+mn-lt"/>
                        <a:ea typeface="+mn-ea"/>
                        <a:cs typeface="Akhbar MT" pitchFamily="2" charset="-78"/>
                      </a:endParaRPr>
                    </a:p>
                  </a:txBody>
                  <a:tcPr/>
                </a:tc>
                <a:extLst>
                  <a:ext uri="{0D108BD9-81ED-4DB2-BD59-A6C34878D82A}">
                    <a16:rowId xmlns:a16="http://schemas.microsoft.com/office/drawing/2014/main" val="2855057982"/>
                  </a:ext>
                </a:extLst>
              </a:tr>
              <a:tr h="402577">
                <a:tc>
                  <a:txBody>
                    <a:bodyPr/>
                    <a:lstStyle/>
                    <a:p>
                      <a:pPr algn="ctr" rtl="1"/>
                      <a:r>
                        <a:rPr lang="ar-SA" sz="2400" kern="1200" dirty="0">
                          <a:ln w="0"/>
                          <a:solidFill>
                            <a:schemeClr val="bg1"/>
                          </a:solidFill>
                          <a:effectLst>
                            <a:outerShdw blurRad="38100" dist="38100" dir="2700000" algn="tl">
                              <a:srgbClr val="000000">
                                <a:alpha val="43137"/>
                              </a:srgbClr>
                            </a:outerShdw>
                          </a:effectLst>
                          <a:latin typeface="+mn-lt"/>
                          <a:ea typeface="+mn-ea"/>
                          <a:cs typeface="Akhbar MT" pitchFamily="2" charset="-78"/>
                        </a:rPr>
                        <a:t>قاعات محاضرات</a:t>
                      </a:r>
                      <a:endParaRPr lang="ar-OM" sz="2400" kern="1200" dirty="0">
                        <a:ln w="0"/>
                        <a:solidFill>
                          <a:schemeClr val="bg1"/>
                        </a:solidFill>
                        <a:effectLst>
                          <a:outerShdw blurRad="38100" dist="38100" dir="2700000" algn="tl">
                            <a:srgbClr val="000000">
                              <a:alpha val="43137"/>
                            </a:srgbClr>
                          </a:outerShdw>
                        </a:effectLst>
                        <a:latin typeface="+mn-lt"/>
                        <a:ea typeface="+mn-ea"/>
                        <a:cs typeface="Akhbar MT" pitchFamily="2" charset="-78"/>
                      </a:endParaRPr>
                    </a:p>
                  </a:txBody>
                  <a:tcPr/>
                </a:tc>
                <a:extLst>
                  <a:ext uri="{0D108BD9-81ED-4DB2-BD59-A6C34878D82A}">
                    <a16:rowId xmlns:a16="http://schemas.microsoft.com/office/drawing/2014/main" val="699647134"/>
                  </a:ext>
                </a:extLst>
              </a:tr>
              <a:tr h="402577">
                <a:tc>
                  <a:txBody>
                    <a:bodyPr/>
                    <a:lstStyle/>
                    <a:p>
                      <a:pPr algn="ctr" rtl="1"/>
                      <a:r>
                        <a:rPr lang="ar-SA" sz="2400" kern="1200" dirty="0">
                          <a:ln w="0"/>
                          <a:solidFill>
                            <a:schemeClr val="bg1"/>
                          </a:solidFill>
                          <a:effectLst>
                            <a:outerShdw blurRad="38100" dist="38100" dir="2700000" algn="tl">
                              <a:srgbClr val="000000">
                                <a:alpha val="43137"/>
                              </a:srgbClr>
                            </a:outerShdw>
                          </a:effectLst>
                          <a:latin typeface="+mn-lt"/>
                          <a:ea typeface="+mn-ea"/>
                          <a:cs typeface="Akhbar MT" pitchFamily="2" charset="-78"/>
                        </a:rPr>
                        <a:t>قاعات نشاطات</a:t>
                      </a:r>
                      <a:endParaRPr lang="ar-OM" sz="2400" kern="1200" dirty="0">
                        <a:ln w="0"/>
                        <a:solidFill>
                          <a:schemeClr val="bg1"/>
                        </a:solidFill>
                        <a:effectLst>
                          <a:outerShdw blurRad="38100" dist="38100" dir="2700000" algn="tl">
                            <a:srgbClr val="000000">
                              <a:alpha val="43137"/>
                            </a:srgbClr>
                          </a:outerShdw>
                        </a:effectLst>
                        <a:latin typeface="+mn-lt"/>
                        <a:ea typeface="+mn-ea"/>
                        <a:cs typeface="Akhbar MT" pitchFamily="2" charset="-78"/>
                      </a:endParaRPr>
                    </a:p>
                  </a:txBody>
                  <a:tcPr/>
                </a:tc>
                <a:extLst>
                  <a:ext uri="{0D108BD9-81ED-4DB2-BD59-A6C34878D82A}">
                    <a16:rowId xmlns:a16="http://schemas.microsoft.com/office/drawing/2014/main" val="4229858477"/>
                  </a:ext>
                </a:extLst>
              </a:tr>
              <a:tr h="402577">
                <a:tc>
                  <a:txBody>
                    <a:bodyPr/>
                    <a:lstStyle/>
                    <a:p>
                      <a:pPr algn="ctr" rtl="1"/>
                      <a:r>
                        <a:rPr lang="ar-SA" sz="2400" kern="1200" dirty="0">
                          <a:ln w="0"/>
                          <a:solidFill>
                            <a:schemeClr val="bg1"/>
                          </a:solidFill>
                          <a:effectLst>
                            <a:outerShdw blurRad="38100" dist="38100" dir="2700000" algn="tl">
                              <a:srgbClr val="000000">
                                <a:alpha val="43137"/>
                              </a:srgbClr>
                            </a:outerShdw>
                          </a:effectLst>
                          <a:latin typeface="+mn-lt"/>
                          <a:ea typeface="+mn-ea"/>
                          <a:cs typeface="Akhbar MT" pitchFamily="2" charset="-78"/>
                        </a:rPr>
                        <a:t>مكتبة</a:t>
                      </a:r>
                      <a:endParaRPr lang="ar-OM" sz="2400" kern="1200" dirty="0">
                        <a:ln w="0"/>
                        <a:solidFill>
                          <a:schemeClr val="bg1"/>
                        </a:solidFill>
                        <a:effectLst>
                          <a:outerShdw blurRad="38100" dist="38100" dir="2700000" algn="tl">
                            <a:srgbClr val="000000">
                              <a:alpha val="43137"/>
                            </a:srgbClr>
                          </a:outerShdw>
                        </a:effectLst>
                        <a:latin typeface="+mn-lt"/>
                        <a:ea typeface="+mn-ea"/>
                        <a:cs typeface="Akhbar MT" pitchFamily="2" charset="-78"/>
                      </a:endParaRPr>
                    </a:p>
                  </a:txBody>
                  <a:tcPr/>
                </a:tc>
                <a:extLst>
                  <a:ext uri="{0D108BD9-81ED-4DB2-BD59-A6C34878D82A}">
                    <a16:rowId xmlns:a16="http://schemas.microsoft.com/office/drawing/2014/main" val="2672306402"/>
                  </a:ext>
                </a:extLst>
              </a:tr>
              <a:tr h="402577">
                <a:tc>
                  <a:txBody>
                    <a:bodyPr/>
                    <a:lstStyle/>
                    <a:p>
                      <a:pPr algn="ctr" rtl="1"/>
                      <a:r>
                        <a:rPr lang="ar-SA" sz="2400" kern="1200" dirty="0">
                          <a:ln w="0"/>
                          <a:solidFill>
                            <a:schemeClr val="bg1"/>
                          </a:solidFill>
                          <a:effectLst>
                            <a:outerShdw blurRad="38100" dist="38100" dir="2700000" algn="tl">
                              <a:srgbClr val="000000">
                                <a:alpha val="43137"/>
                              </a:srgbClr>
                            </a:outerShdw>
                          </a:effectLst>
                          <a:latin typeface="+mn-lt"/>
                          <a:ea typeface="+mn-ea"/>
                          <a:cs typeface="Akhbar MT" pitchFamily="2" charset="-78"/>
                        </a:rPr>
                        <a:t>مختبر</a:t>
                      </a:r>
                      <a:endParaRPr lang="ar-OM" sz="2400" kern="1200" dirty="0">
                        <a:ln w="0"/>
                        <a:solidFill>
                          <a:schemeClr val="bg1"/>
                        </a:solidFill>
                        <a:effectLst>
                          <a:outerShdw blurRad="38100" dist="38100" dir="2700000" algn="tl">
                            <a:srgbClr val="000000">
                              <a:alpha val="43137"/>
                            </a:srgbClr>
                          </a:outerShdw>
                        </a:effectLst>
                        <a:latin typeface="+mn-lt"/>
                        <a:ea typeface="+mn-ea"/>
                        <a:cs typeface="Akhbar MT" pitchFamily="2" charset="-78"/>
                      </a:endParaRPr>
                    </a:p>
                  </a:txBody>
                  <a:tcPr/>
                </a:tc>
                <a:extLst>
                  <a:ext uri="{0D108BD9-81ED-4DB2-BD59-A6C34878D82A}">
                    <a16:rowId xmlns:a16="http://schemas.microsoft.com/office/drawing/2014/main" val="2234886639"/>
                  </a:ext>
                </a:extLst>
              </a:tr>
              <a:tr h="402577">
                <a:tc>
                  <a:txBody>
                    <a:bodyPr/>
                    <a:lstStyle/>
                    <a:p>
                      <a:pPr algn="ctr" rtl="1"/>
                      <a:r>
                        <a:rPr lang="ar-SA" sz="2400" kern="1200" dirty="0">
                          <a:ln w="0"/>
                          <a:solidFill>
                            <a:schemeClr val="bg1"/>
                          </a:solidFill>
                          <a:effectLst>
                            <a:outerShdw blurRad="38100" dist="38100" dir="2700000" algn="tl">
                              <a:srgbClr val="000000">
                                <a:alpha val="43137"/>
                              </a:srgbClr>
                            </a:outerShdw>
                          </a:effectLst>
                          <a:latin typeface="+mn-lt"/>
                          <a:ea typeface="+mn-ea"/>
                          <a:cs typeface="Akhbar MT" pitchFamily="2" charset="-78"/>
                        </a:rPr>
                        <a:t>مسرح</a:t>
                      </a:r>
                      <a:endParaRPr lang="ar-OM" sz="2400" kern="1200" dirty="0">
                        <a:ln w="0"/>
                        <a:solidFill>
                          <a:schemeClr val="bg1"/>
                        </a:solidFill>
                        <a:effectLst>
                          <a:outerShdw blurRad="38100" dist="38100" dir="2700000" algn="tl">
                            <a:srgbClr val="000000">
                              <a:alpha val="43137"/>
                            </a:srgbClr>
                          </a:outerShdw>
                        </a:effectLst>
                        <a:latin typeface="+mn-lt"/>
                        <a:ea typeface="+mn-ea"/>
                        <a:cs typeface="Akhbar MT" pitchFamily="2" charset="-78"/>
                      </a:endParaRPr>
                    </a:p>
                  </a:txBody>
                  <a:tcPr/>
                </a:tc>
                <a:extLst>
                  <a:ext uri="{0D108BD9-81ED-4DB2-BD59-A6C34878D82A}">
                    <a16:rowId xmlns:a16="http://schemas.microsoft.com/office/drawing/2014/main" val="1952540615"/>
                  </a:ext>
                </a:extLst>
              </a:tr>
              <a:tr h="402577">
                <a:tc>
                  <a:txBody>
                    <a:bodyPr/>
                    <a:lstStyle/>
                    <a:p>
                      <a:pPr algn="ctr" rtl="1"/>
                      <a:r>
                        <a:rPr lang="ar-SA" sz="2400" kern="1200" dirty="0">
                          <a:ln w="0"/>
                          <a:solidFill>
                            <a:schemeClr val="bg1"/>
                          </a:solidFill>
                          <a:effectLst>
                            <a:outerShdw blurRad="38100" dist="38100" dir="2700000" algn="tl">
                              <a:srgbClr val="000000">
                                <a:alpha val="43137"/>
                              </a:srgbClr>
                            </a:outerShdw>
                          </a:effectLst>
                          <a:latin typeface="+mn-lt"/>
                          <a:ea typeface="+mn-ea"/>
                          <a:cs typeface="Akhbar MT" pitchFamily="2" charset="-78"/>
                        </a:rPr>
                        <a:t>ملعب</a:t>
                      </a:r>
                      <a:endParaRPr lang="ar-OM" sz="2400" kern="1200" dirty="0">
                        <a:ln w="0"/>
                        <a:solidFill>
                          <a:schemeClr val="bg1"/>
                        </a:solidFill>
                        <a:effectLst>
                          <a:outerShdw blurRad="38100" dist="38100" dir="2700000" algn="tl">
                            <a:srgbClr val="000000">
                              <a:alpha val="43137"/>
                            </a:srgbClr>
                          </a:outerShdw>
                        </a:effectLst>
                        <a:latin typeface="+mn-lt"/>
                        <a:ea typeface="+mn-ea"/>
                        <a:cs typeface="Akhbar MT" pitchFamily="2" charset="-78"/>
                      </a:endParaRPr>
                    </a:p>
                  </a:txBody>
                  <a:tcPr/>
                </a:tc>
                <a:extLst>
                  <a:ext uri="{0D108BD9-81ED-4DB2-BD59-A6C34878D82A}">
                    <a16:rowId xmlns:a16="http://schemas.microsoft.com/office/drawing/2014/main" val="2035322549"/>
                  </a:ext>
                </a:extLst>
              </a:tr>
            </a:tbl>
          </a:graphicData>
        </a:graphic>
      </p:graphicFrame>
    </p:spTree>
    <p:extLst>
      <p:ext uri="{BB962C8B-B14F-4D97-AF65-F5344CB8AC3E}">
        <p14:creationId xmlns:p14="http://schemas.microsoft.com/office/powerpoint/2010/main" val="2992301247"/>
      </p:ext>
    </p:extLst>
  </p:cSld>
  <p:clrMapOvr>
    <a:masterClrMapping/>
  </p:clrMapOvr>
  <mc:AlternateContent xmlns:mc="http://schemas.openxmlformats.org/markup-compatibility/2006" xmlns:p14="http://schemas.microsoft.com/office/powerpoint/2010/main">
    <mc:Choice Requires="p14">
      <p:transition spd="slow" p14:dur="2000" advTm="44290"/>
    </mc:Choice>
    <mc:Fallback xmlns="">
      <p:transition spd="slow" advTm="4429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6">
            <a:extLst>
              <a:ext uri="{FF2B5EF4-FFF2-40B4-BE49-F238E27FC236}">
                <a16:creationId xmlns:a16="http://schemas.microsoft.com/office/drawing/2014/main" id="{03B0D61C-38D3-4559-999C-FAB4A35EC2A4}"/>
              </a:ext>
            </a:extLst>
          </p:cNvPr>
          <p:cNvSpPr>
            <a:spLocks noGrp="1"/>
          </p:cNvSpPr>
          <p:nvPr>
            <p:ph idx="1"/>
          </p:nvPr>
        </p:nvSpPr>
        <p:spPr>
          <a:xfrm>
            <a:off x="457200" y="908720"/>
            <a:ext cx="8229600" cy="5184576"/>
          </a:xfrm>
        </p:spPr>
        <p:style>
          <a:lnRef idx="1">
            <a:schemeClr val="accent4"/>
          </a:lnRef>
          <a:fillRef idx="2">
            <a:schemeClr val="accent4"/>
          </a:fillRef>
          <a:effectRef idx="1">
            <a:schemeClr val="accent4"/>
          </a:effectRef>
          <a:fontRef idx="minor">
            <a:schemeClr val="dk1"/>
          </a:fontRef>
        </p:style>
        <p:txBody>
          <a:bodyPr>
            <a:normAutofit/>
          </a:bodyPr>
          <a:lstStyle/>
          <a:p>
            <a:pPr marL="0" indent="0" algn="just">
              <a:lnSpc>
                <a:spcPct val="150000"/>
              </a:lnSpc>
              <a:buNone/>
            </a:pPr>
            <a:r>
              <a:rPr lang="ar-SA" sz="2800" dirty="0">
                <a:ln w="0"/>
                <a:solidFill>
                  <a:schemeClr val="tx1"/>
                </a:solidFill>
                <a:effectLst>
                  <a:outerShdw blurRad="38100" dist="38100" dir="2700000" algn="tl">
                    <a:srgbClr val="000000">
                      <a:alpha val="43137"/>
                    </a:srgbClr>
                  </a:outerShdw>
                </a:effectLst>
                <a:cs typeface="Akhbar MT" pitchFamily="2" charset="-78"/>
              </a:rPr>
              <a:t> </a:t>
            </a:r>
            <a:r>
              <a:rPr lang="ar-SA" dirty="0">
                <a:ln w="0"/>
                <a:solidFill>
                  <a:schemeClr val="tx1"/>
                </a:solidFill>
                <a:effectLst>
                  <a:outerShdw blurRad="38100" dist="38100" dir="2700000" algn="tl">
                    <a:srgbClr val="000000">
                      <a:alpha val="43137"/>
                    </a:srgbClr>
                  </a:outerShdw>
                </a:effectLst>
                <a:cs typeface="Akhbar MT" pitchFamily="2" charset="-78"/>
              </a:rPr>
              <a:t>ويشكل التقويم الخطوة السابعة في أسلوب النظم والهدف منه هو الكشف عن مدى ما حققه المتعلمين من الأهداف التعليمية الموضوعة وبالتالي نجاح العملية التدريسية.</a:t>
            </a:r>
          </a:p>
          <a:p>
            <a:pPr marL="0" indent="0" algn="just">
              <a:lnSpc>
                <a:spcPct val="150000"/>
              </a:lnSpc>
              <a:buNone/>
            </a:pPr>
            <a:r>
              <a:rPr lang="ar-SA" dirty="0">
                <a:ln w="0"/>
                <a:solidFill>
                  <a:schemeClr val="tx1"/>
                </a:solidFill>
                <a:effectLst>
                  <a:outerShdw blurRad="38100" dist="38100" dir="2700000" algn="tl">
                    <a:srgbClr val="000000">
                      <a:alpha val="43137"/>
                    </a:srgbClr>
                  </a:outerShdw>
                </a:effectLst>
                <a:cs typeface="Akhbar MT" pitchFamily="2" charset="-78"/>
              </a:rPr>
              <a:t>بالإضافة إلى التغذية الراجعة والتي يتم من خلالها تعديل وتحسين النظام التعليمي سواء من ناحية الصياغة اللغوية في الأهداف ، أو استخدام طرق ووسائل جديدة أو اختيار محتوى جديد وغيرها .</a:t>
            </a:r>
            <a:endParaRPr lang="ar-SA" dirty="0">
              <a:ln w="0"/>
              <a:solidFill>
                <a:schemeClr val="tx1"/>
              </a:solidFill>
              <a:effectLst>
                <a:outerShdw blurRad="38100" dist="19050" dir="2700000" algn="tl" rotWithShape="0">
                  <a:schemeClr val="dk1">
                    <a:alpha val="40000"/>
                  </a:schemeClr>
                </a:outerShdw>
              </a:effectLst>
              <a:cs typeface="Akhbar MT" pitchFamily="2" charset="-78"/>
            </a:endParaRPr>
          </a:p>
          <a:p>
            <a:pPr marL="514350" indent="-514350">
              <a:buFont typeface="+mj-lt"/>
              <a:buAutoNum type="arabicPeriod"/>
            </a:pPr>
            <a:endParaRPr lang="ar-OM" sz="2800" dirty="0">
              <a:ln w="0"/>
              <a:solidFill>
                <a:schemeClr val="tx1"/>
              </a:solidFill>
              <a:effectLst>
                <a:outerShdw blurRad="38100" dist="19050" dir="2700000" algn="tl" rotWithShape="0">
                  <a:schemeClr val="dk1">
                    <a:alpha val="40000"/>
                  </a:schemeClr>
                </a:outerShdw>
              </a:effectLst>
              <a:cs typeface="Akhbar MT" pitchFamily="2" charset="-78"/>
            </a:endParaRPr>
          </a:p>
        </p:txBody>
      </p:sp>
      <p:sp>
        <p:nvSpPr>
          <p:cNvPr id="2" name="نجمة: 5 نقاط 1">
            <a:hlinkClick r:id="rId2" action="ppaction://hlinksldjump"/>
            <a:extLst>
              <a:ext uri="{FF2B5EF4-FFF2-40B4-BE49-F238E27FC236}">
                <a16:creationId xmlns:a16="http://schemas.microsoft.com/office/drawing/2014/main" id="{53D7C854-F111-4FB8-8319-16CE03C3FBF4}"/>
              </a:ext>
            </a:extLst>
          </p:cNvPr>
          <p:cNvSpPr/>
          <p:nvPr/>
        </p:nvSpPr>
        <p:spPr>
          <a:xfrm>
            <a:off x="2843808" y="5085184"/>
            <a:ext cx="432048" cy="432048"/>
          </a:xfrm>
          <a:prstGeom prst="star5">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OM"/>
          </a:p>
        </p:txBody>
      </p:sp>
    </p:spTree>
    <p:extLst>
      <p:ext uri="{BB962C8B-B14F-4D97-AF65-F5344CB8AC3E}">
        <p14:creationId xmlns:p14="http://schemas.microsoft.com/office/powerpoint/2010/main" val="3104785184"/>
      </p:ext>
    </p:extLst>
  </p:cSld>
  <p:clrMapOvr>
    <a:masterClrMapping/>
  </p:clrMapOvr>
  <mc:AlternateContent xmlns:mc="http://schemas.openxmlformats.org/markup-compatibility/2006" xmlns:p14="http://schemas.microsoft.com/office/powerpoint/2010/main">
    <mc:Choice Requires="p14">
      <p:transition spd="slow" p14:dur="2000" advTm="123515"/>
    </mc:Choice>
    <mc:Fallback xmlns="">
      <p:transition spd="slow" advTm="123515"/>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79663200"/>
      </p:ext>
    </p:extLst>
  </p:cSld>
  <p:clrMapOvr>
    <a:masterClrMapping/>
  </p:clrMapOvr>
  <mc:AlternateContent xmlns:mc="http://schemas.openxmlformats.org/markup-compatibility/2006" xmlns:p14="http://schemas.microsoft.com/office/powerpoint/2010/main">
    <mc:Choice Requires="p14">
      <p:transition spd="slow" p14:dur="2000" advTm="6604"/>
    </mc:Choice>
    <mc:Fallback xmlns="">
      <p:transition spd="slow" advTm="6604"/>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a:extLst>
              <a:ext uri="{FF2B5EF4-FFF2-40B4-BE49-F238E27FC236}">
                <a16:creationId xmlns:a16="http://schemas.microsoft.com/office/drawing/2014/main" id="{0B4BA969-C8EB-4CC8-81A2-180B92108F59}"/>
              </a:ext>
            </a:extLst>
          </p:cNvPr>
          <p:cNvSpPr>
            <a:spLocks noGrp="1"/>
          </p:cNvSpPr>
          <p:nvPr>
            <p:ph type="title"/>
          </p:nvPr>
        </p:nvSpPr>
        <p:spPr>
          <a:xfrm>
            <a:off x="395536" y="451614"/>
            <a:ext cx="6748852" cy="1143000"/>
          </a:xfrm>
        </p:spPr>
        <p:txBody>
          <a:bodyPr>
            <a:normAutofit fontScale="90000"/>
          </a:bodyPr>
          <a:lstStyle/>
          <a:p>
            <a:pPr rtl="1" fontAlgn="base">
              <a:lnSpc>
                <a:spcPct val="107000"/>
              </a:lnSpc>
              <a:spcAft>
                <a:spcPts val="1800"/>
              </a:spcAft>
            </a:pPr>
            <a:r>
              <a:rPr lang="ar-SA" sz="4400" b="1" dirty="0">
                <a:solidFill>
                  <a:srgbClr val="000000"/>
                </a:solidFill>
                <a:effectLst/>
                <a:latin typeface="Calibri" panose="020F0502020204030204" pitchFamily="34" charset="0"/>
                <a:ea typeface="Times New Roman" panose="02020603050405020304" pitchFamily="18" charset="0"/>
                <a:cs typeface="Microsoft Uighur" panose="02000000000000000000" pitchFamily="2" charset="-78"/>
              </a:rPr>
              <a:t>تكنولوجيا التعليم وطرائق التدريس</a:t>
            </a:r>
            <a:br>
              <a:rPr lang="en-US" sz="2400" dirty="0">
                <a:effectLst/>
                <a:latin typeface="Calibri" panose="020F0502020204030204" pitchFamily="34" charset="0"/>
                <a:ea typeface="Calibri" panose="020F0502020204030204" pitchFamily="34" charset="0"/>
                <a:cs typeface="Arial" panose="020B0604020202020204" pitchFamily="34" charset="0"/>
              </a:rPr>
            </a:br>
            <a:endParaRPr lang="ar-OM" dirty="0"/>
          </a:p>
        </p:txBody>
      </p:sp>
      <p:sp>
        <p:nvSpPr>
          <p:cNvPr id="6" name="Text Box 5">
            <a:extLst>
              <a:ext uri="{FF2B5EF4-FFF2-40B4-BE49-F238E27FC236}">
                <a16:creationId xmlns:a16="http://schemas.microsoft.com/office/drawing/2014/main" id="{281A8D2A-77BF-4099-86D4-5158B5BD3C20}"/>
              </a:ext>
            </a:extLst>
          </p:cNvPr>
          <p:cNvSpPr txBox="1">
            <a:spLocks noChangeArrowheads="1"/>
          </p:cNvSpPr>
          <p:nvPr/>
        </p:nvSpPr>
        <p:spPr bwMode="auto">
          <a:xfrm>
            <a:off x="224564" y="1556792"/>
            <a:ext cx="8694872" cy="4278094"/>
          </a:xfrm>
          <a:prstGeom prst="rect">
            <a:avLst/>
          </a:prstGeom>
          <a:ln/>
        </p:spPr>
        <p:style>
          <a:lnRef idx="1">
            <a:schemeClr val="accent4"/>
          </a:lnRef>
          <a:fillRef idx="2">
            <a:schemeClr val="accent4"/>
          </a:fillRef>
          <a:effectRef idx="1">
            <a:schemeClr val="accent4"/>
          </a:effectRef>
          <a:fontRef idx="minor">
            <a:schemeClr val="dk1"/>
          </a:fontRef>
        </p:style>
        <p:txBody>
          <a:bodyPr wrap="square">
            <a:spAutoFit/>
          </a:bodyPr>
          <a:lstStyle/>
          <a:p>
            <a:pPr algn="just" fontAlgn="base">
              <a:spcBef>
                <a:spcPct val="50000"/>
              </a:spcBef>
              <a:spcAft>
                <a:spcPct val="0"/>
              </a:spcAft>
            </a:pPr>
            <a:r>
              <a:rPr lang="ar-OM" altLang="en-US" sz="3200" dirty="0">
                <a:solidFill>
                  <a:srgbClr val="000000"/>
                </a:solidFill>
                <a:latin typeface="Calibri" panose="020F0502020204030204" pitchFamily="34" charset="0"/>
                <a:cs typeface="Microsoft Uighur" panose="02000000000000000000" pitchFamily="2" charset="-78"/>
              </a:rPr>
              <a:t>إن إتباع اسلوب النظم في تكنولوجيا التعليم أثناء التدريس ساعد المعلم على اتباع طرق متنوعة فلم تعد مهمته قاصرة على الشرح والإلقاء واتباع الأساليب التقليدية في التدريس بل أصبحت مسؤوليته هي رسم مخطط لاستراتيجية الدرس تعمل فيه طرق التدريس والوسائل التعليمية لتحقق أهدافا محددة مع الاخذ بعين الاعتبار جميع العناصر التي تؤثر في هذه الإستراتيجية مثل إعداد حجرة الدراسة وطريقة تجميع التلاميذ وغير ذلك.</a:t>
            </a:r>
          </a:p>
          <a:p>
            <a:pPr algn="just" fontAlgn="base">
              <a:spcBef>
                <a:spcPct val="50000"/>
              </a:spcBef>
              <a:spcAft>
                <a:spcPct val="0"/>
              </a:spcAft>
            </a:pPr>
            <a:r>
              <a:rPr lang="ar-OM" altLang="en-US" sz="3200" dirty="0">
                <a:solidFill>
                  <a:srgbClr val="000000"/>
                </a:solidFill>
                <a:latin typeface="Calibri" panose="020F0502020204030204" pitchFamily="34" charset="0"/>
                <a:cs typeface="Microsoft Uighur" panose="02000000000000000000" pitchFamily="2" charset="-78"/>
              </a:rPr>
              <a:t>وعليه يمكن تعريف </a:t>
            </a:r>
            <a:r>
              <a:rPr lang="ar-OM" altLang="en-US" sz="3200" b="1" dirty="0">
                <a:solidFill>
                  <a:srgbClr val="000000"/>
                </a:solidFill>
                <a:latin typeface="Calibri" panose="020F0502020204030204" pitchFamily="34" charset="0"/>
                <a:cs typeface="Microsoft Uighur" panose="02000000000000000000" pitchFamily="2" charset="-78"/>
              </a:rPr>
              <a:t>نظام التدريس </a:t>
            </a:r>
            <a:r>
              <a:rPr lang="ar-OM" altLang="en-US" sz="3200" dirty="0">
                <a:solidFill>
                  <a:srgbClr val="000000"/>
                </a:solidFill>
                <a:latin typeface="Calibri" panose="020F0502020204030204" pitchFamily="34" charset="0"/>
                <a:cs typeface="Microsoft Uighur" panose="02000000000000000000" pitchFamily="2" charset="-78"/>
              </a:rPr>
              <a:t>بأنه:-”</a:t>
            </a:r>
            <a:r>
              <a:rPr lang="ar-OM" altLang="en-US" sz="3200" b="1" dirty="0">
                <a:solidFill>
                  <a:srgbClr val="000000"/>
                </a:solidFill>
                <a:latin typeface="Calibri" panose="020F0502020204030204" pitchFamily="34" charset="0"/>
                <a:cs typeface="Microsoft Uighur" panose="02000000000000000000" pitchFamily="2" charset="-78"/>
              </a:rPr>
              <a:t>مجموعة متكاملة من الطرائق والوسائل والمعدات والأشخاص التي تشترك في أداء الوظائف اللازمة لتحقيق غرض تدريسي أو أكثر على نحو فعال.</a:t>
            </a:r>
            <a:endParaRPr lang="en-US" altLang="en-US" sz="3200" b="1" dirty="0">
              <a:solidFill>
                <a:srgbClr val="000000"/>
              </a:solidFill>
              <a:latin typeface="Calibri" panose="020F0502020204030204" pitchFamily="34" charset="0"/>
              <a:cs typeface="Microsoft Uighur" panose="02000000000000000000" pitchFamily="2" charset="-78"/>
            </a:endParaRPr>
          </a:p>
        </p:txBody>
      </p:sp>
    </p:spTree>
    <p:extLst>
      <p:ext uri="{BB962C8B-B14F-4D97-AF65-F5344CB8AC3E}">
        <p14:creationId xmlns:p14="http://schemas.microsoft.com/office/powerpoint/2010/main" val="3665513561"/>
      </p:ext>
    </p:extLst>
  </p:cSld>
  <p:clrMapOvr>
    <a:masterClrMapping/>
  </p:clrMapOvr>
  <mc:AlternateContent xmlns:mc="http://schemas.openxmlformats.org/markup-compatibility/2006" xmlns:p14="http://schemas.microsoft.com/office/powerpoint/2010/main">
    <mc:Choice Requires="p14">
      <p:transition spd="slow" p14:dur="2000" advTm="182729"/>
    </mc:Choice>
    <mc:Fallback xmlns="">
      <p:transition spd="slow" advTm="182729"/>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a:extLst>
              <a:ext uri="{FF2B5EF4-FFF2-40B4-BE49-F238E27FC236}">
                <a16:creationId xmlns:a16="http://schemas.microsoft.com/office/drawing/2014/main" id="{BF0E1BA2-8C97-4738-AD70-F848C6BBECDC}"/>
              </a:ext>
            </a:extLst>
          </p:cNvPr>
          <p:cNvSpPr txBox="1"/>
          <p:nvPr/>
        </p:nvSpPr>
        <p:spPr>
          <a:xfrm>
            <a:off x="251520" y="476672"/>
            <a:ext cx="6624736" cy="619272"/>
          </a:xfrm>
          <a:prstGeom prst="rect">
            <a:avLst/>
          </a:prstGeom>
          <a:noFill/>
        </p:spPr>
        <p:txBody>
          <a:bodyPr wrap="square">
            <a:spAutoFit/>
          </a:bodyPr>
          <a:lstStyle/>
          <a:p>
            <a:pPr algn="ctr" rtl="1" fontAlgn="base">
              <a:lnSpc>
                <a:spcPct val="107000"/>
              </a:lnSpc>
              <a:spcAft>
                <a:spcPts val="1800"/>
              </a:spcAft>
            </a:pPr>
            <a:r>
              <a:rPr lang="ar-SA" sz="3200" b="1" dirty="0">
                <a:latin typeface="Calibri" panose="020F0502020204030204" pitchFamily="34" charset="0"/>
                <a:cs typeface="Microsoft Uighur" panose="02000000000000000000" pitchFamily="2" charset="-78"/>
                <a:hlinkClick r:id="rId3" action="ppaction://hlinksldjump">
                  <a:extLst>
                    <a:ext uri="{A12FA001-AC4F-418D-AE19-62706E023703}">
                      <ahyp:hlinkClr xmlns:ahyp="http://schemas.microsoft.com/office/drawing/2018/hyperlinkcolor" val="tx"/>
                    </a:ext>
                  </a:extLst>
                </a:hlinkClick>
              </a:rPr>
              <a:t>نماذج لتخطيط التعليم وفق أسلوب النظم في تكنولوجيا التعليم</a:t>
            </a:r>
            <a:endParaRPr lang="en-US" sz="3200" b="1" dirty="0">
              <a:latin typeface="Calibri" panose="020F0502020204030204" pitchFamily="34" charset="0"/>
              <a:cs typeface="Microsoft Uighur" panose="02000000000000000000" pitchFamily="2" charset="-78"/>
            </a:endParaRPr>
          </a:p>
        </p:txBody>
      </p:sp>
      <p:sp>
        <p:nvSpPr>
          <p:cNvPr id="3" name="مستطيل 2">
            <a:extLst>
              <a:ext uri="{FF2B5EF4-FFF2-40B4-BE49-F238E27FC236}">
                <a16:creationId xmlns:a16="http://schemas.microsoft.com/office/drawing/2014/main" id="{0C40C038-0E2C-497B-9055-CD9B586D4F56}"/>
              </a:ext>
            </a:extLst>
          </p:cNvPr>
          <p:cNvSpPr/>
          <p:nvPr/>
        </p:nvSpPr>
        <p:spPr>
          <a:xfrm>
            <a:off x="251520" y="1095944"/>
            <a:ext cx="8640960" cy="5141368"/>
          </a:xfrm>
          <a:prstGeom prst="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endParaRPr lang="ar-OM"/>
          </a:p>
        </p:txBody>
      </p:sp>
      <p:sp>
        <p:nvSpPr>
          <p:cNvPr id="4" name="مخطط انسيابي: رابط 3">
            <a:extLst>
              <a:ext uri="{FF2B5EF4-FFF2-40B4-BE49-F238E27FC236}">
                <a16:creationId xmlns:a16="http://schemas.microsoft.com/office/drawing/2014/main" id="{99EC8FF3-1264-4DB4-A0CA-DF8FC396D34B}"/>
              </a:ext>
            </a:extLst>
          </p:cNvPr>
          <p:cNvSpPr/>
          <p:nvPr/>
        </p:nvSpPr>
        <p:spPr>
          <a:xfrm>
            <a:off x="3653898" y="2276872"/>
            <a:ext cx="1836204" cy="1944216"/>
          </a:xfrm>
          <a:prstGeom prst="flowChartConnector">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4400" b="1" dirty="0">
                <a:ln w="0"/>
                <a:solidFill>
                  <a:sysClr val="windowText" lastClr="000000"/>
                </a:solidFill>
                <a:effectLst>
                  <a:outerShdw blurRad="38100" dist="19050" dir="2700000" algn="tl" rotWithShape="0">
                    <a:schemeClr val="dk1">
                      <a:alpha val="40000"/>
                    </a:schemeClr>
                  </a:outerShdw>
                </a:effectLst>
              </a:rPr>
              <a:t>الطلبة</a:t>
            </a:r>
            <a:r>
              <a:rPr lang="ar-SA" dirty="0"/>
              <a:t> </a:t>
            </a:r>
            <a:endParaRPr lang="ar-OM" dirty="0"/>
          </a:p>
        </p:txBody>
      </p:sp>
      <p:cxnSp>
        <p:nvCxnSpPr>
          <p:cNvPr id="9" name="رابط مستقيم 8">
            <a:extLst>
              <a:ext uri="{FF2B5EF4-FFF2-40B4-BE49-F238E27FC236}">
                <a16:creationId xmlns:a16="http://schemas.microsoft.com/office/drawing/2014/main" id="{026F0F8E-26BB-483C-82EC-7FD6ACE3D904}"/>
              </a:ext>
            </a:extLst>
          </p:cNvPr>
          <p:cNvCxnSpPr/>
          <p:nvPr/>
        </p:nvCxnSpPr>
        <p:spPr>
          <a:xfrm flipV="1">
            <a:off x="4755854" y="1340768"/>
            <a:ext cx="0" cy="936104"/>
          </a:xfrm>
          <a:prstGeom prst="line">
            <a:avLst/>
          </a:prstGeom>
        </p:spPr>
        <p:style>
          <a:lnRef idx="3">
            <a:schemeClr val="dk1"/>
          </a:lnRef>
          <a:fillRef idx="0">
            <a:schemeClr val="dk1"/>
          </a:fillRef>
          <a:effectRef idx="2">
            <a:schemeClr val="dk1"/>
          </a:effectRef>
          <a:fontRef idx="minor">
            <a:schemeClr val="tx1"/>
          </a:fontRef>
        </p:style>
      </p:cxnSp>
      <p:cxnSp>
        <p:nvCxnSpPr>
          <p:cNvPr id="11" name="رابط مستقيم 10">
            <a:extLst>
              <a:ext uri="{FF2B5EF4-FFF2-40B4-BE49-F238E27FC236}">
                <a16:creationId xmlns:a16="http://schemas.microsoft.com/office/drawing/2014/main" id="{EA8D3DAD-EEA5-4570-AFA8-B9C0694EF33B}"/>
              </a:ext>
            </a:extLst>
          </p:cNvPr>
          <p:cNvCxnSpPr>
            <a:cxnSpLocks/>
          </p:cNvCxnSpPr>
          <p:nvPr/>
        </p:nvCxnSpPr>
        <p:spPr>
          <a:xfrm>
            <a:off x="4788024" y="1340768"/>
            <a:ext cx="3888432" cy="0"/>
          </a:xfrm>
          <a:prstGeom prst="line">
            <a:avLst/>
          </a:prstGeom>
        </p:spPr>
        <p:style>
          <a:lnRef idx="3">
            <a:schemeClr val="dk1"/>
          </a:lnRef>
          <a:fillRef idx="0">
            <a:schemeClr val="dk1"/>
          </a:fillRef>
          <a:effectRef idx="2">
            <a:schemeClr val="dk1"/>
          </a:effectRef>
          <a:fontRef idx="minor">
            <a:schemeClr val="tx1"/>
          </a:fontRef>
        </p:style>
      </p:cxnSp>
      <p:cxnSp>
        <p:nvCxnSpPr>
          <p:cNvPr id="13" name="رابط مستقيم 12">
            <a:extLst>
              <a:ext uri="{FF2B5EF4-FFF2-40B4-BE49-F238E27FC236}">
                <a16:creationId xmlns:a16="http://schemas.microsoft.com/office/drawing/2014/main" id="{38798BCB-9958-4A21-A745-6573B8FAABF1}"/>
              </a:ext>
            </a:extLst>
          </p:cNvPr>
          <p:cNvCxnSpPr>
            <a:cxnSpLocks/>
          </p:cNvCxnSpPr>
          <p:nvPr/>
        </p:nvCxnSpPr>
        <p:spPr>
          <a:xfrm>
            <a:off x="8676456" y="1340768"/>
            <a:ext cx="0" cy="2325860"/>
          </a:xfrm>
          <a:prstGeom prst="line">
            <a:avLst/>
          </a:prstGeom>
        </p:spPr>
        <p:style>
          <a:lnRef idx="3">
            <a:schemeClr val="dk1"/>
          </a:lnRef>
          <a:fillRef idx="0">
            <a:schemeClr val="dk1"/>
          </a:fillRef>
          <a:effectRef idx="2">
            <a:schemeClr val="dk1"/>
          </a:effectRef>
          <a:fontRef idx="minor">
            <a:schemeClr val="tx1"/>
          </a:fontRef>
        </p:style>
      </p:cxnSp>
      <p:cxnSp>
        <p:nvCxnSpPr>
          <p:cNvPr id="15" name="رابط مستقيم 14">
            <a:extLst>
              <a:ext uri="{FF2B5EF4-FFF2-40B4-BE49-F238E27FC236}">
                <a16:creationId xmlns:a16="http://schemas.microsoft.com/office/drawing/2014/main" id="{9FA4F606-3786-445C-B5ED-0DCBDCA2AC04}"/>
              </a:ext>
            </a:extLst>
          </p:cNvPr>
          <p:cNvCxnSpPr>
            <a:cxnSpLocks/>
          </p:cNvCxnSpPr>
          <p:nvPr/>
        </p:nvCxnSpPr>
        <p:spPr>
          <a:xfrm flipH="1">
            <a:off x="5580112" y="3666628"/>
            <a:ext cx="3096344" cy="0"/>
          </a:xfrm>
          <a:prstGeom prst="line">
            <a:avLst/>
          </a:prstGeom>
        </p:spPr>
        <p:style>
          <a:lnRef idx="3">
            <a:schemeClr val="dk1"/>
          </a:lnRef>
          <a:fillRef idx="0">
            <a:schemeClr val="dk1"/>
          </a:fillRef>
          <a:effectRef idx="2">
            <a:schemeClr val="dk1"/>
          </a:effectRef>
          <a:fontRef idx="minor">
            <a:schemeClr val="tx1"/>
          </a:fontRef>
        </p:style>
      </p:cxnSp>
      <p:cxnSp>
        <p:nvCxnSpPr>
          <p:cNvPr id="20" name="رابط مستقيم 19">
            <a:extLst>
              <a:ext uri="{FF2B5EF4-FFF2-40B4-BE49-F238E27FC236}">
                <a16:creationId xmlns:a16="http://schemas.microsoft.com/office/drawing/2014/main" id="{8BFB4B2C-C75F-4AA9-B016-68398215FD8A}"/>
              </a:ext>
            </a:extLst>
          </p:cNvPr>
          <p:cNvCxnSpPr/>
          <p:nvPr/>
        </p:nvCxnSpPr>
        <p:spPr>
          <a:xfrm>
            <a:off x="5796136" y="2503698"/>
            <a:ext cx="2448272" cy="0"/>
          </a:xfrm>
          <a:prstGeom prst="line">
            <a:avLst/>
          </a:prstGeom>
        </p:spPr>
        <p:style>
          <a:lnRef idx="3">
            <a:schemeClr val="dk1"/>
          </a:lnRef>
          <a:fillRef idx="0">
            <a:schemeClr val="dk1"/>
          </a:fillRef>
          <a:effectRef idx="2">
            <a:schemeClr val="dk1"/>
          </a:effectRef>
          <a:fontRef idx="minor">
            <a:schemeClr val="tx1"/>
          </a:fontRef>
        </p:style>
      </p:cxnSp>
      <p:cxnSp>
        <p:nvCxnSpPr>
          <p:cNvPr id="22" name="رابط مستقيم 21">
            <a:extLst>
              <a:ext uri="{FF2B5EF4-FFF2-40B4-BE49-F238E27FC236}">
                <a16:creationId xmlns:a16="http://schemas.microsoft.com/office/drawing/2014/main" id="{88DA9602-CBA4-45F7-97C8-08B8AE01B647}"/>
              </a:ext>
            </a:extLst>
          </p:cNvPr>
          <p:cNvCxnSpPr/>
          <p:nvPr/>
        </p:nvCxnSpPr>
        <p:spPr>
          <a:xfrm>
            <a:off x="5580112" y="3934192"/>
            <a:ext cx="3024336" cy="0"/>
          </a:xfrm>
          <a:prstGeom prst="line">
            <a:avLst/>
          </a:prstGeom>
        </p:spPr>
        <p:style>
          <a:lnRef idx="3">
            <a:schemeClr val="dk1"/>
          </a:lnRef>
          <a:fillRef idx="0">
            <a:schemeClr val="dk1"/>
          </a:fillRef>
          <a:effectRef idx="2">
            <a:schemeClr val="dk1"/>
          </a:effectRef>
          <a:fontRef idx="minor">
            <a:schemeClr val="tx1"/>
          </a:fontRef>
        </p:style>
      </p:cxnSp>
      <p:cxnSp>
        <p:nvCxnSpPr>
          <p:cNvPr id="24" name="رابط مستقيم 23">
            <a:extLst>
              <a:ext uri="{FF2B5EF4-FFF2-40B4-BE49-F238E27FC236}">
                <a16:creationId xmlns:a16="http://schemas.microsoft.com/office/drawing/2014/main" id="{94C08DEC-E667-438A-8B8B-84EF52EEC70E}"/>
              </a:ext>
            </a:extLst>
          </p:cNvPr>
          <p:cNvCxnSpPr/>
          <p:nvPr/>
        </p:nvCxnSpPr>
        <p:spPr>
          <a:xfrm>
            <a:off x="8604448" y="3933056"/>
            <a:ext cx="0" cy="2088232"/>
          </a:xfrm>
          <a:prstGeom prst="line">
            <a:avLst/>
          </a:prstGeom>
        </p:spPr>
        <p:style>
          <a:lnRef idx="3">
            <a:schemeClr val="dk1"/>
          </a:lnRef>
          <a:fillRef idx="0">
            <a:schemeClr val="dk1"/>
          </a:fillRef>
          <a:effectRef idx="2">
            <a:schemeClr val="dk1"/>
          </a:effectRef>
          <a:fontRef idx="minor">
            <a:schemeClr val="tx1"/>
          </a:fontRef>
        </p:style>
      </p:cxnSp>
      <p:cxnSp>
        <p:nvCxnSpPr>
          <p:cNvPr id="26" name="رابط مستقيم 25">
            <a:extLst>
              <a:ext uri="{FF2B5EF4-FFF2-40B4-BE49-F238E27FC236}">
                <a16:creationId xmlns:a16="http://schemas.microsoft.com/office/drawing/2014/main" id="{CA388DA5-9684-497B-B3F9-0BA1D25AED1D}"/>
              </a:ext>
            </a:extLst>
          </p:cNvPr>
          <p:cNvCxnSpPr/>
          <p:nvPr/>
        </p:nvCxnSpPr>
        <p:spPr>
          <a:xfrm flipH="1">
            <a:off x="4788024" y="6093296"/>
            <a:ext cx="3816424" cy="0"/>
          </a:xfrm>
          <a:prstGeom prst="line">
            <a:avLst/>
          </a:prstGeom>
        </p:spPr>
        <p:style>
          <a:lnRef idx="3">
            <a:schemeClr val="dk1"/>
          </a:lnRef>
          <a:fillRef idx="0">
            <a:schemeClr val="dk1"/>
          </a:fillRef>
          <a:effectRef idx="2">
            <a:schemeClr val="dk1"/>
          </a:effectRef>
          <a:fontRef idx="minor">
            <a:schemeClr val="tx1"/>
          </a:fontRef>
        </p:style>
      </p:cxnSp>
      <p:cxnSp>
        <p:nvCxnSpPr>
          <p:cNvPr id="28" name="رابط مستقيم 27">
            <a:extLst>
              <a:ext uri="{FF2B5EF4-FFF2-40B4-BE49-F238E27FC236}">
                <a16:creationId xmlns:a16="http://schemas.microsoft.com/office/drawing/2014/main" id="{40C06B09-9DAA-4112-87C5-A4376D9BE1EF}"/>
              </a:ext>
            </a:extLst>
          </p:cNvPr>
          <p:cNvCxnSpPr>
            <a:cxnSpLocks/>
          </p:cNvCxnSpPr>
          <p:nvPr/>
        </p:nvCxnSpPr>
        <p:spPr>
          <a:xfrm>
            <a:off x="4788024" y="4221088"/>
            <a:ext cx="0" cy="1872208"/>
          </a:xfrm>
          <a:prstGeom prst="line">
            <a:avLst/>
          </a:prstGeom>
        </p:spPr>
        <p:style>
          <a:lnRef idx="3">
            <a:schemeClr val="dk1"/>
          </a:lnRef>
          <a:fillRef idx="0">
            <a:schemeClr val="dk1"/>
          </a:fillRef>
          <a:effectRef idx="2">
            <a:schemeClr val="dk1"/>
          </a:effectRef>
          <a:fontRef idx="minor">
            <a:schemeClr val="tx1"/>
          </a:fontRef>
        </p:style>
      </p:cxnSp>
      <p:cxnSp>
        <p:nvCxnSpPr>
          <p:cNvPr id="34" name="رابط مستقيم 33">
            <a:extLst>
              <a:ext uri="{FF2B5EF4-FFF2-40B4-BE49-F238E27FC236}">
                <a16:creationId xmlns:a16="http://schemas.microsoft.com/office/drawing/2014/main" id="{2F01D373-7661-4ED0-AD99-D92F5A3D28DE}"/>
              </a:ext>
            </a:extLst>
          </p:cNvPr>
          <p:cNvCxnSpPr/>
          <p:nvPr/>
        </p:nvCxnSpPr>
        <p:spPr>
          <a:xfrm flipV="1">
            <a:off x="4355976" y="1340768"/>
            <a:ext cx="0" cy="936104"/>
          </a:xfrm>
          <a:prstGeom prst="line">
            <a:avLst/>
          </a:prstGeom>
        </p:spPr>
        <p:style>
          <a:lnRef idx="3">
            <a:schemeClr val="dk1"/>
          </a:lnRef>
          <a:fillRef idx="0">
            <a:schemeClr val="dk1"/>
          </a:fillRef>
          <a:effectRef idx="2">
            <a:schemeClr val="dk1"/>
          </a:effectRef>
          <a:fontRef idx="minor">
            <a:schemeClr val="tx1"/>
          </a:fontRef>
        </p:style>
      </p:cxnSp>
      <p:cxnSp>
        <p:nvCxnSpPr>
          <p:cNvPr id="36" name="رابط مستقيم 35">
            <a:extLst>
              <a:ext uri="{FF2B5EF4-FFF2-40B4-BE49-F238E27FC236}">
                <a16:creationId xmlns:a16="http://schemas.microsoft.com/office/drawing/2014/main" id="{2F8913BA-F55C-49F4-A6DF-7143F8BBEC2D}"/>
              </a:ext>
            </a:extLst>
          </p:cNvPr>
          <p:cNvCxnSpPr/>
          <p:nvPr/>
        </p:nvCxnSpPr>
        <p:spPr>
          <a:xfrm flipH="1">
            <a:off x="467544" y="1340768"/>
            <a:ext cx="3888432" cy="0"/>
          </a:xfrm>
          <a:prstGeom prst="line">
            <a:avLst/>
          </a:prstGeom>
        </p:spPr>
        <p:style>
          <a:lnRef idx="3">
            <a:schemeClr val="dk1"/>
          </a:lnRef>
          <a:fillRef idx="0">
            <a:schemeClr val="dk1"/>
          </a:fillRef>
          <a:effectRef idx="2">
            <a:schemeClr val="dk1"/>
          </a:effectRef>
          <a:fontRef idx="minor">
            <a:schemeClr val="tx1"/>
          </a:fontRef>
        </p:style>
      </p:cxnSp>
      <p:cxnSp>
        <p:nvCxnSpPr>
          <p:cNvPr id="38" name="رابط مستقيم 37">
            <a:extLst>
              <a:ext uri="{FF2B5EF4-FFF2-40B4-BE49-F238E27FC236}">
                <a16:creationId xmlns:a16="http://schemas.microsoft.com/office/drawing/2014/main" id="{E90390CE-A60D-4B5A-AFF6-A3A13ADE9AAD}"/>
              </a:ext>
            </a:extLst>
          </p:cNvPr>
          <p:cNvCxnSpPr/>
          <p:nvPr/>
        </p:nvCxnSpPr>
        <p:spPr>
          <a:xfrm>
            <a:off x="467544" y="1340768"/>
            <a:ext cx="0" cy="2325860"/>
          </a:xfrm>
          <a:prstGeom prst="line">
            <a:avLst/>
          </a:prstGeom>
        </p:spPr>
        <p:style>
          <a:lnRef idx="3">
            <a:schemeClr val="dk1"/>
          </a:lnRef>
          <a:fillRef idx="0">
            <a:schemeClr val="dk1"/>
          </a:fillRef>
          <a:effectRef idx="2">
            <a:schemeClr val="dk1"/>
          </a:effectRef>
          <a:fontRef idx="minor">
            <a:schemeClr val="tx1"/>
          </a:fontRef>
        </p:style>
      </p:cxnSp>
      <p:cxnSp>
        <p:nvCxnSpPr>
          <p:cNvPr id="40" name="رابط مستقيم 39">
            <a:extLst>
              <a:ext uri="{FF2B5EF4-FFF2-40B4-BE49-F238E27FC236}">
                <a16:creationId xmlns:a16="http://schemas.microsoft.com/office/drawing/2014/main" id="{65E3C4A0-6F7D-4B34-AABC-E4A95F22D972}"/>
              </a:ext>
            </a:extLst>
          </p:cNvPr>
          <p:cNvCxnSpPr/>
          <p:nvPr/>
        </p:nvCxnSpPr>
        <p:spPr>
          <a:xfrm>
            <a:off x="467544" y="3666628"/>
            <a:ext cx="3096344" cy="0"/>
          </a:xfrm>
          <a:prstGeom prst="line">
            <a:avLst/>
          </a:prstGeom>
        </p:spPr>
        <p:style>
          <a:lnRef idx="3">
            <a:schemeClr val="dk1"/>
          </a:lnRef>
          <a:fillRef idx="0">
            <a:schemeClr val="dk1"/>
          </a:fillRef>
          <a:effectRef idx="2">
            <a:schemeClr val="dk1"/>
          </a:effectRef>
          <a:fontRef idx="minor">
            <a:schemeClr val="tx1"/>
          </a:fontRef>
        </p:style>
      </p:cxnSp>
      <p:cxnSp>
        <p:nvCxnSpPr>
          <p:cNvPr id="42" name="رابط مستقيم 41">
            <a:extLst>
              <a:ext uri="{FF2B5EF4-FFF2-40B4-BE49-F238E27FC236}">
                <a16:creationId xmlns:a16="http://schemas.microsoft.com/office/drawing/2014/main" id="{309C53A9-C7B1-4B43-A726-48763C728B60}"/>
              </a:ext>
            </a:extLst>
          </p:cNvPr>
          <p:cNvCxnSpPr/>
          <p:nvPr/>
        </p:nvCxnSpPr>
        <p:spPr>
          <a:xfrm flipH="1">
            <a:off x="467544" y="3933056"/>
            <a:ext cx="3096344" cy="0"/>
          </a:xfrm>
          <a:prstGeom prst="line">
            <a:avLst/>
          </a:prstGeom>
        </p:spPr>
        <p:style>
          <a:lnRef idx="3">
            <a:schemeClr val="dk1"/>
          </a:lnRef>
          <a:fillRef idx="0">
            <a:schemeClr val="dk1"/>
          </a:fillRef>
          <a:effectRef idx="2">
            <a:schemeClr val="dk1"/>
          </a:effectRef>
          <a:fontRef idx="minor">
            <a:schemeClr val="tx1"/>
          </a:fontRef>
        </p:style>
      </p:cxnSp>
      <p:cxnSp>
        <p:nvCxnSpPr>
          <p:cNvPr id="44" name="رابط مستقيم 43">
            <a:extLst>
              <a:ext uri="{FF2B5EF4-FFF2-40B4-BE49-F238E27FC236}">
                <a16:creationId xmlns:a16="http://schemas.microsoft.com/office/drawing/2014/main" id="{F853DA97-BDEF-4B7B-A197-E8538B31C877}"/>
              </a:ext>
            </a:extLst>
          </p:cNvPr>
          <p:cNvCxnSpPr/>
          <p:nvPr/>
        </p:nvCxnSpPr>
        <p:spPr>
          <a:xfrm>
            <a:off x="467544" y="3933056"/>
            <a:ext cx="0" cy="2160240"/>
          </a:xfrm>
          <a:prstGeom prst="line">
            <a:avLst/>
          </a:prstGeom>
        </p:spPr>
        <p:style>
          <a:lnRef idx="3">
            <a:schemeClr val="dk1"/>
          </a:lnRef>
          <a:fillRef idx="0">
            <a:schemeClr val="dk1"/>
          </a:fillRef>
          <a:effectRef idx="2">
            <a:schemeClr val="dk1"/>
          </a:effectRef>
          <a:fontRef idx="minor">
            <a:schemeClr val="tx1"/>
          </a:fontRef>
        </p:style>
      </p:cxnSp>
      <p:cxnSp>
        <p:nvCxnSpPr>
          <p:cNvPr id="46" name="رابط مستقيم 45">
            <a:extLst>
              <a:ext uri="{FF2B5EF4-FFF2-40B4-BE49-F238E27FC236}">
                <a16:creationId xmlns:a16="http://schemas.microsoft.com/office/drawing/2014/main" id="{1131FE4B-481E-4762-89E1-74E9E773B8F1}"/>
              </a:ext>
            </a:extLst>
          </p:cNvPr>
          <p:cNvCxnSpPr/>
          <p:nvPr/>
        </p:nvCxnSpPr>
        <p:spPr>
          <a:xfrm>
            <a:off x="467544" y="6093296"/>
            <a:ext cx="3888432" cy="0"/>
          </a:xfrm>
          <a:prstGeom prst="line">
            <a:avLst/>
          </a:prstGeom>
        </p:spPr>
        <p:style>
          <a:lnRef idx="3">
            <a:schemeClr val="dk1"/>
          </a:lnRef>
          <a:fillRef idx="0">
            <a:schemeClr val="dk1"/>
          </a:fillRef>
          <a:effectRef idx="2">
            <a:schemeClr val="dk1"/>
          </a:effectRef>
          <a:fontRef idx="minor">
            <a:schemeClr val="tx1"/>
          </a:fontRef>
        </p:style>
      </p:cxnSp>
      <p:cxnSp>
        <p:nvCxnSpPr>
          <p:cNvPr id="48" name="رابط مستقيم 47">
            <a:extLst>
              <a:ext uri="{FF2B5EF4-FFF2-40B4-BE49-F238E27FC236}">
                <a16:creationId xmlns:a16="http://schemas.microsoft.com/office/drawing/2014/main" id="{813A9A4E-DB0D-45A5-9EBC-6CDEC9AE13BA}"/>
              </a:ext>
            </a:extLst>
          </p:cNvPr>
          <p:cNvCxnSpPr/>
          <p:nvPr/>
        </p:nvCxnSpPr>
        <p:spPr>
          <a:xfrm flipV="1">
            <a:off x="4355976" y="4221088"/>
            <a:ext cx="0" cy="1872208"/>
          </a:xfrm>
          <a:prstGeom prst="line">
            <a:avLst/>
          </a:prstGeom>
        </p:spPr>
        <p:style>
          <a:lnRef idx="3">
            <a:schemeClr val="dk1"/>
          </a:lnRef>
          <a:fillRef idx="0">
            <a:schemeClr val="dk1"/>
          </a:fillRef>
          <a:effectRef idx="2">
            <a:schemeClr val="dk1"/>
          </a:effectRef>
          <a:fontRef idx="minor">
            <a:schemeClr val="tx1"/>
          </a:fontRef>
        </p:style>
      </p:cxnSp>
      <p:cxnSp>
        <p:nvCxnSpPr>
          <p:cNvPr id="50" name="رابط مستقيم 49">
            <a:extLst>
              <a:ext uri="{FF2B5EF4-FFF2-40B4-BE49-F238E27FC236}">
                <a16:creationId xmlns:a16="http://schemas.microsoft.com/office/drawing/2014/main" id="{38DB6908-C9DA-4D47-9B31-C88AF14AF42B}"/>
              </a:ext>
            </a:extLst>
          </p:cNvPr>
          <p:cNvCxnSpPr/>
          <p:nvPr/>
        </p:nvCxnSpPr>
        <p:spPr>
          <a:xfrm flipH="1">
            <a:off x="899592" y="2707459"/>
            <a:ext cx="2664296" cy="0"/>
          </a:xfrm>
          <a:prstGeom prst="line">
            <a:avLst/>
          </a:prstGeom>
        </p:spPr>
        <p:style>
          <a:lnRef idx="3">
            <a:schemeClr val="dk1"/>
          </a:lnRef>
          <a:fillRef idx="0">
            <a:schemeClr val="dk1"/>
          </a:fillRef>
          <a:effectRef idx="2">
            <a:schemeClr val="dk1"/>
          </a:effectRef>
          <a:fontRef idx="minor">
            <a:schemeClr val="tx1"/>
          </a:fontRef>
        </p:style>
      </p:cxnSp>
      <p:cxnSp>
        <p:nvCxnSpPr>
          <p:cNvPr id="52" name="رابط مستقيم 51">
            <a:extLst>
              <a:ext uri="{FF2B5EF4-FFF2-40B4-BE49-F238E27FC236}">
                <a16:creationId xmlns:a16="http://schemas.microsoft.com/office/drawing/2014/main" id="{626E4985-87EA-41E9-876B-4AE9108DB4AB}"/>
              </a:ext>
            </a:extLst>
          </p:cNvPr>
          <p:cNvCxnSpPr/>
          <p:nvPr/>
        </p:nvCxnSpPr>
        <p:spPr>
          <a:xfrm flipH="1">
            <a:off x="899592" y="5373216"/>
            <a:ext cx="2880320" cy="0"/>
          </a:xfrm>
          <a:prstGeom prst="line">
            <a:avLst/>
          </a:prstGeom>
        </p:spPr>
        <p:style>
          <a:lnRef idx="3">
            <a:schemeClr val="dk1"/>
          </a:lnRef>
          <a:fillRef idx="0">
            <a:schemeClr val="dk1"/>
          </a:fillRef>
          <a:effectRef idx="2">
            <a:schemeClr val="dk1"/>
          </a:effectRef>
          <a:fontRef idx="minor">
            <a:schemeClr val="tx1"/>
          </a:fontRef>
        </p:style>
      </p:cxnSp>
      <p:cxnSp>
        <p:nvCxnSpPr>
          <p:cNvPr id="54" name="رابط مستقيم 53">
            <a:extLst>
              <a:ext uri="{FF2B5EF4-FFF2-40B4-BE49-F238E27FC236}">
                <a16:creationId xmlns:a16="http://schemas.microsoft.com/office/drawing/2014/main" id="{D68CBB60-B307-4415-A065-823708FCC8FC}"/>
              </a:ext>
            </a:extLst>
          </p:cNvPr>
          <p:cNvCxnSpPr/>
          <p:nvPr/>
        </p:nvCxnSpPr>
        <p:spPr>
          <a:xfrm flipH="1">
            <a:off x="5364088" y="5013176"/>
            <a:ext cx="2880320" cy="0"/>
          </a:xfrm>
          <a:prstGeom prst="line">
            <a:avLst/>
          </a:prstGeom>
        </p:spPr>
        <p:style>
          <a:lnRef idx="3">
            <a:schemeClr val="dk1"/>
          </a:lnRef>
          <a:fillRef idx="0">
            <a:schemeClr val="dk1"/>
          </a:fillRef>
          <a:effectRef idx="2">
            <a:schemeClr val="dk1"/>
          </a:effectRef>
          <a:fontRef idx="minor">
            <a:schemeClr val="tx1"/>
          </a:fontRef>
        </p:style>
      </p:cxnSp>
      <p:sp>
        <p:nvSpPr>
          <p:cNvPr id="55" name="مربع نص 54">
            <a:extLst>
              <a:ext uri="{FF2B5EF4-FFF2-40B4-BE49-F238E27FC236}">
                <a16:creationId xmlns:a16="http://schemas.microsoft.com/office/drawing/2014/main" id="{4E76B780-3409-4F60-920B-7BACF985A809}"/>
              </a:ext>
            </a:extLst>
          </p:cNvPr>
          <p:cNvSpPr txBox="1"/>
          <p:nvPr/>
        </p:nvSpPr>
        <p:spPr>
          <a:xfrm>
            <a:off x="4788024" y="1599068"/>
            <a:ext cx="3888431" cy="400110"/>
          </a:xfrm>
          <a:prstGeom prst="rect">
            <a:avLst/>
          </a:prstGeom>
          <a:noFill/>
        </p:spPr>
        <p:txBody>
          <a:bodyPr wrap="square" rtlCol="1">
            <a:spAutoFit/>
          </a:bodyPr>
          <a:lstStyle/>
          <a:p>
            <a:r>
              <a:rPr lang="ar-SA" dirty="0"/>
              <a:t>أ- </a:t>
            </a:r>
            <a:r>
              <a:rPr lang="ar-SA" sz="2000" dirty="0"/>
              <a:t>الأهداف (ما الأهداف التي يجب تحقيقها ؟ )</a:t>
            </a:r>
            <a:endParaRPr lang="ar-OM" dirty="0"/>
          </a:p>
        </p:txBody>
      </p:sp>
      <p:sp>
        <p:nvSpPr>
          <p:cNvPr id="56" name="مربع نص 55">
            <a:extLst>
              <a:ext uri="{FF2B5EF4-FFF2-40B4-BE49-F238E27FC236}">
                <a16:creationId xmlns:a16="http://schemas.microsoft.com/office/drawing/2014/main" id="{F46D7853-A5CE-4B11-A1C5-0E01FFA63103}"/>
              </a:ext>
            </a:extLst>
          </p:cNvPr>
          <p:cNvSpPr txBox="1"/>
          <p:nvPr/>
        </p:nvSpPr>
        <p:spPr>
          <a:xfrm>
            <a:off x="5580112" y="2852936"/>
            <a:ext cx="2808312" cy="400110"/>
          </a:xfrm>
          <a:prstGeom prst="rect">
            <a:avLst/>
          </a:prstGeom>
          <a:noFill/>
        </p:spPr>
        <p:txBody>
          <a:bodyPr wrap="square" rtlCol="1">
            <a:spAutoFit/>
          </a:bodyPr>
          <a:lstStyle/>
          <a:p>
            <a:r>
              <a:rPr lang="ar-SA" sz="2000" b="1" dirty="0">
                <a:hlinkClick r:id="rId4" action="ppaction://hlinksldjump">
                  <a:extLst>
                    <a:ext uri="{A12FA001-AC4F-418D-AE19-62706E023703}">
                      <ahyp:hlinkClr xmlns:ahyp="http://schemas.microsoft.com/office/drawing/2018/hyperlinkcolor" val="tx"/>
                    </a:ext>
                  </a:extLst>
                </a:hlinkClick>
              </a:rPr>
              <a:t>1- الأهداف التعليمية والمحتوى </a:t>
            </a:r>
            <a:endParaRPr lang="ar-OM" sz="2000" b="1" dirty="0"/>
          </a:p>
        </p:txBody>
      </p:sp>
      <p:sp>
        <p:nvSpPr>
          <p:cNvPr id="57" name="مربع نص 56">
            <a:extLst>
              <a:ext uri="{FF2B5EF4-FFF2-40B4-BE49-F238E27FC236}">
                <a16:creationId xmlns:a16="http://schemas.microsoft.com/office/drawing/2014/main" id="{8494F26F-603B-45C8-826D-15772F6327EF}"/>
              </a:ext>
            </a:extLst>
          </p:cNvPr>
          <p:cNvSpPr txBox="1"/>
          <p:nvPr/>
        </p:nvSpPr>
        <p:spPr>
          <a:xfrm>
            <a:off x="557555" y="1599068"/>
            <a:ext cx="3708409" cy="707886"/>
          </a:xfrm>
          <a:prstGeom prst="rect">
            <a:avLst/>
          </a:prstGeom>
          <a:noFill/>
        </p:spPr>
        <p:txBody>
          <a:bodyPr wrap="square" rtlCol="1">
            <a:spAutoFit/>
          </a:bodyPr>
          <a:lstStyle/>
          <a:p>
            <a:r>
              <a:rPr lang="ar-SA" sz="2000" dirty="0"/>
              <a:t>ب- الظروف ( كيف وتحت أية ظروف سيسعى الطلبة لتحقيق الأهداف ؟ )</a:t>
            </a:r>
            <a:endParaRPr lang="ar-OM" sz="2000" dirty="0"/>
          </a:p>
        </p:txBody>
      </p:sp>
      <p:sp>
        <p:nvSpPr>
          <p:cNvPr id="58" name="مربع نص 57">
            <a:extLst>
              <a:ext uri="{FF2B5EF4-FFF2-40B4-BE49-F238E27FC236}">
                <a16:creationId xmlns:a16="http://schemas.microsoft.com/office/drawing/2014/main" id="{E1A96CE3-9540-4256-962A-8E541685056F}"/>
              </a:ext>
            </a:extLst>
          </p:cNvPr>
          <p:cNvSpPr txBox="1"/>
          <p:nvPr/>
        </p:nvSpPr>
        <p:spPr>
          <a:xfrm>
            <a:off x="539552" y="2852936"/>
            <a:ext cx="3024336" cy="707886"/>
          </a:xfrm>
          <a:prstGeom prst="rect">
            <a:avLst/>
          </a:prstGeom>
          <a:noFill/>
        </p:spPr>
        <p:txBody>
          <a:bodyPr wrap="square" rtlCol="1">
            <a:spAutoFit/>
          </a:bodyPr>
          <a:lstStyle/>
          <a:p>
            <a:r>
              <a:rPr lang="ar-SA" sz="2000" b="1" dirty="0">
                <a:hlinkClick r:id="rId5" action="ppaction://hlinksldjump">
                  <a:extLst>
                    <a:ext uri="{A12FA001-AC4F-418D-AE19-62706E023703}">
                      <ahyp:hlinkClr xmlns:ahyp="http://schemas.microsoft.com/office/drawing/2018/hyperlinkcolor" val="tx"/>
                    </a:ext>
                  </a:extLst>
                </a:hlinkClick>
              </a:rPr>
              <a:t>2- الخبرات التعلمية</a:t>
            </a:r>
            <a:endParaRPr lang="ar-SA" sz="2000" b="1" dirty="0"/>
          </a:p>
          <a:p>
            <a:r>
              <a:rPr lang="ar-SA" sz="2000" b="1" dirty="0">
                <a:hlinkClick r:id="rId6" action="ppaction://hlinksldjump">
                  <a:extLst>
                    <a:ext uri="{A12FA001-AC4F-418D-AE19-62706E023703}">
                      <ahyp:hlinkClr xmlns:ahyp="http://schemas.microsoft.com/office/drawing/2018/hyperlinkcolor" val="tx"/>
                    </a:ext>
                  </a:extLst>
                </a:hlinkClick>
              </a:rPr>
              <a:t>3- أشكال التعليم والتعلم </a:t>
            </a:r>
            <a:endParaRPr lang="ar-OM" sz="2000" b="1" dirty="0"/>
          </a:p>
        </p:txBody>
      </p:sp>
      <p:sp>
        <p:nvSpPr>
          <p:cNvPr id="59" name="مربع نص 58">
            <a:extLst>
              <a:ext uri="{FF2B5EF4-FFF2-40B4-BE49-F238E27FC236}">
                <a16:creationId xmlns:a16="http://schemas.microsoft.com/office/drawing/2014/main" id="{67491236-1923-4361-B60E-F2BE6922A361}"/>
              </a:ext>
            </a:extLst>
          </p:cNvPr>
          <p:cNvSpPr txBox="1"/>
          <p:nvPr/>
        </p:nvSpPr>
        <p:spPr>
          <a:xfrm>
            <a:off x="755573" y="4221088"/>
            <a:ext cx="3024336" cy="1015663"/>
          </a:xfrm>
          <a:prstGeom prst="rect">
            <a:avLst/>
          </a:prstGeom>
          <a:noFill/>
        </p:spPr>
        <p:txBody>
          <a:bodyPr wrap="square" rtlCol="1">
            <a:spAutoFit/>
          </a:bodyPr>
          <a:lstStyle/>
          <a:p>
            <a:r>
              <a:rPr lang="ar-SA" sz="2000" b="1" dirty="0">
                <a:hlinkClick r:id="rId7" action="ppaction://hlinksldjump">
                  <a:extLst>
                    <a:ext uri="{A12FA001-AC4F-418D-AE19-62706E023703}">
                      <ahyp:hlinkClr xmlns:ahyp="http://schemas.microsoft.com/office/drawing/2018/hyperlinkcolor" val="tx"/>
                    </a:ext>
                  </a:extLst>
                </a:hlinkClick>
              </a:rPr>
              <a:t>4- القوى البشرية </a:t>
            </a:r>
            <a:endParaRPr lang="ar-SA" sz="2000" b="1" dirty="0"/>
          </a:p>
          <a:p>
            <a:r>
              <a:rPr lang="ar-SA" sz="2000" b="1" dirty="0">
                <a:hlinkClick r:id="rId8" action="ppaction://hlinksldjump">
                  <a:extLst>
                    <a:ext uri="{A12FA001-AC4F-418D-AE19-62706E023703}">
                      <ahyp:hlinkClr xmlns:ahyp="http://schemas.microsoft.com/office/drawing/2018/hyperlinkcolor" val="tx"/>
                    </a:ext>
                  </a:extLst>
                </a:hlinkClick>
              </a:rPr>
              <a:t>5- المواد والأجهزة التعليمية</a:t>
            </a:r>
            <a:endParaRPr lang="ar-SA" sz="2000" b="1" dirty="0"/>
          </a:p>
          <a:p>
            <a:r>
              <a:rPr lang="ar-SA" sz="2000" b="1" dirty="0">
                <a:hlinkClick r:id="rId9" action="ppaction://hlinksldjump">
                  <a:extLst>
                    <a:ext uri="{A12FA001-AC4F-418D-AE19-62706E023703}">
                      <ahyp:hlinkClr xmlns:ahyp="http://schemas.microsoft.com/office/drawing/2018/hyperlinkcolor" val="tx"/>
                    </a:ext>
                  </a:extLst>
                </a:hlinkClick>
              </a:rPr>
              <a:t>6- التسهيلات المادية </a:t>
            </a:r>
            <a:endParaRPr lang="ar-OM" sz="2000" b="1" dirty="0"/>
          </a:p>
        </p:txBody>
      </p:sp>
      <p:sp>
        <p:nvSpPr>
          <p:cNvPr id="60" name="مربع نص 59">
            <a:extLst>
              <a:ext uri="{FF2B5EF4-FFF2-40B4-BE49-F238E27FC236}">
                <a16:creationId xmlns:a16="http://schemas.microsoft.com/office/drawing/2014/main" id="{EFBA5369-3428-4B56-932D-DFAB2B846B01}"/>
              </a:ext>
            </a:extLst>
          </p:cNvPr>
          <p:cNvSpPr txBox="1"/>
          <p:nvPr/>
        </p:nvSpPr>
        <p:spPr>
          <a:xfrm>
            <a:off x="5355086" y="4261840"/>
            <a:ext cx="2754306" cy="400110"/>
          </a:xfrm>
          <a:prstGeom prst="rect">
            <a:avLst/>
          </a:prstGeom>
          <a:noFill/>
        </p:spPr>
        <p:txBody>
          <a:bodyPr wrap="square" rtlCol="1">
            <a:spAutoFit/>
          </a:bodyPr>
          <a:lstStyle/>
          <a:p>
            <a:r>
              <a:rPr lang="ar-SA" dirty="0">
                <a:hlinkClick r:id="rId10" action="ppaction://hlinksldjump">
                  <a:extLst>
                    <a:ext uri="{A12FA001-AC4F-418D-AE19-62706E023703}">
                      <ahyp:hlinkClr xmlns:ahyp="http://schemas.microsoft.com/office/drawing/2018/hyperlinkcolor" val="tx"/>
                    </a:ext>
                  </a:extLst>
                </a:hlinkClick>
              </a:rPr>
              <a:t>7</a:t>
            </a:r>
            <a:r>
              <a:rPr lang="ar-SA" sz="2000" b="1" dirty="0">
                <a:hlinkClick r:id="rId10" action="ppaction://hlinksldjump">
                  <a:extLst>
                    <a:ext uri="{A12FA001-AC4F-418D-AE19-62706E023703}">
                      <ahyp:hlinkClr xmlns:ahyp="http://schemas.microsoft.com/office/drawing/2018/hyperlinkcolor" val="tx"/>
                    </a:ext>
                  </a:extLst>
                </a:hlinkClick>
              </a:rPr>
              <a:t>- التقويم والتحسين </a:t>
            </a:r>
            <a:endParaRPr lang="ar-OM" sz="2000" b="1" dirty="0"/>
          </a:p>
        </p:txBody>
      </p:sp>
      <p:sp>
        <p:nvSpPr>
          <p:cNvPr id="61" name="مربع نص 60">
            <a:extLst>
              <a:ext uri="{FF2B5EF4-FFF2-40B4-BE49-F238E27FC236}">
                <a16:creationId xmlns:a16="http://schemas.microsoft.com/office/drawing/2014/main" id="{303776F0-688E-4C06-8D02-598D480E6F4E}"/>
              </a:ext>
            </a:extLst>
          </p:cNvPr>
          <p:cNvSpPr txBox="1"/>
          <p:nvPr/>
        </p:nvSpPr>
        <p:spPr>
          <a:xfrm>
            <a:off x="5724129" y="5373216"/>
            <a:ext cx="2160239" cy="400110"/>
          </a:xfrm>
          <a:prstGeom prst="rect">
            <a:avLst/>
          </a:prstGeom>
          <a:noFill/>
        </p:spPr>
        <p:txBody>
          <a:bodyPr wrap="square" rtlCol="1">
            <a:spAutoFit/>
          </a:bodyPr>
          <a:lstStyle/>
          <a:p>
            <a:r>
              <a:rPr lang="ar-SA" sz="2000" dirty="0"/>
              <a:t>د- المخرجات </a:t>
            </a:r>
            <a:endParaRPr lang="ar-OM" sz="2000" dirty="0"/>
          </a:p>
        </p:txBody>
      </p:sp>
      <p:sp>
        <p:nvSpPr>
          <p:cNvPr id="62" name="مربع نص 61">
            <a:extLst>
              <a:ext uri="{FF2B5EF4-FFF2-40B4-BE49-F238E27FC236}">
                <a16:creationId xmlns:a16="http://schemas.microsoft.com/office/drawing/2014/main" id="{D02175B0-6B3A-40EC-9BE7-776C3A3B4AA4}"/>
              </a:ext>
            </a:extLst>
          </p:cNvPr>
          <p:cNvSpPr txBox="1"/>
          <p:nvPr/>
        </p:nvSpPr>
        <p:spPr>
          <a:xfrm>
            <a:off x="1187625" y="5563118"/>
            <a:ext cx="2394266" cy="400110"/>
          </a:xfrm>
          <a:prstGeom prst="rect">
            <a:avLst/>
          </a:prstGeom>
          <a:noFill/>
        </p:spPr>
        <p:txBody>
          <a:bodyPr wrap="square" rtlCol="1">
            <a:spAutoFit/>
          </a:bodyPr>
          <a:lstStyle/>
          <a:p>
            <a:r>
              <a:rPr lang="ar-SA" sz="2000" dirty="0"/>
              <a:t>ج- المصادر </a:t>
            </a:r>
            <a:endParaRPr lang="ar-OM" sz="2000" dirty="0"/>
          </a:p>
        </p:txBody>
      </p:sp>
    </p:spTree>
    <p:extLst>
      <p:ext uri="{BB962C8B-B14F-4D97-AF65-F5344CB8AC3E}">
        <p14:creationId xmlns:p14="http://schemas.microsoft.com/office/powerpoint/2010/main" val="2068463496"/>
      </p:ext>
    </p:extLst>
  </p:cSld>
  <p:clrMapOvr>
    <a:masterClrMapping/>
  </p:clrMapOvr>
  <mc:AlternateContent xmlns:mc="http://schemas.openxmlformats.org/markup-compatibility/2006" xmlns:p14="http://schemas.microsoft.com/office/powerpoint/2010/main">
    <mc:Choice Requires="p14">
      <p:transition spd="slow" p14:dur="2000" advTm="570286"/>
    </mc:Choice>
    <mc:Fallback xmlns="">
      <p:transition spd="slow" advTm="570286"/>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D51656D9-87F5-49D2-A574-26E579F11AD4}"/>
              </a:ext>
            </a:extLst>
          </p:cNvPr>
          <p:cNvSpPr txBox="1"/>
          <p:nvPr/>
        </p:nvSpPr>
        <p:spPr>
          <a:xfrm>
            <a:off x="323528" y="778274"/>
            <a:ext cx="8280920" cy="5301451"/>
          </a:xfrm>
          <a:prstGeom prst="rect">
            <a:avLst/>
          </a:prstGeom>
        </p:spPr>
        <p:style>
          <a:lnRef idx="1">
            <a:schemeClr val="accent4"/>
          </a:lnRef>
          <a:fillRef idx="2">
            <a:schemeClr val="accent4"/>
          </a:fillRef>
          <a:effectRef idx="1">
            <a:schemeClr val="accent4"/>
          </a:effectRef>
          <a:fontRef idx="minor">
            <a:schemeClr val="dk1"/>
          </a:fontRef>
        </p:style>
        <p:txBody>
          <a:bodyPr wrap="square" rtlCol="1">
            <a:spAutoFit/>
          </a:bodyPr>
          <a:lstStyle/>
          <a:p>
            <a:pPr>
              <a:lnSpc>
                <a:spcPct val="150000"/>
              </a:lnSpc>
            </a:pPr>
            <a:r>
              <a:rPr lang="ar-SA" sz="3200" b="1" dirty="0">
                <a:ln w="0"/>
                <a:solidFill>
                  <a:schemeClr val="tx1"/>
                </a:solidFill>
                <a:effectLst>
                  <a:outerShdw blurRad="38100" dist="19050" dir="2700000" algn="tl" rotWithShape="0">
                    <a:schemeClr val="dk1">
                      <a:alpha val="40000"/>
                    </a:schemeClr>
                  </a:outerShdw>
                </a:effectLst>
                <a:cs typeface="Akhbar MT" pitchFamily="2" charset="-78"/>
                <a:hlinkClick r:id="rId2" action="ppaction://hlinksldjump">
                  <a:extLst>
                    <a:ext uri="{A12FA001-AC4F-418D-AE19-62706E023703}">
                      <ahyp:hlinkClr xmlns:ahyp="http://schemas.microsoft.com/office/drawing/2018/hyperlinkcolor" val="tx"/>
                    </a:ext>
                  </a:extLst>
                </a:hlinkClick>
              </a:rPr>
              <a:t>يتناول هذا النموذج سبع خطوات </a:t>
            </a:r>
            <a:r>
              <a:rPr lang="ar-SA" sz="3200" b="1" dirty="0">
                <a:ln w="0"/>
                <a:solidFill>
                  <a:schemeClr val="tx1"/>
                </a:solidFill>
                <a:effectLst>
                  <a:outerShdw blurRad="38100" dist="19050" dir="2700000" algn="tl" rotWithShape="0">
                    <a:schemeClr val="dk1">
                      <a:alpha val="40000"/>
                    </a:schemeClr>
                  </a:outerShdw>
                </a:effectLst>
                <a:cs typeface="Akhbar MT" pitchFamily="2" charset="-78"/>
              </a:rPr>
              <a:t>، وهي : </a:t>
            </a:r>
          </a:p>
          <a:p>
            <a:pPr>
              <a:lnSpc>
                <a:spcPct val="150000"/>
              </a:lnSpc>
            </a:pPr>
            <a:r>
              <a:rPr lang="ar-SA" sz="2800" b="1" dirty="0">
                <a:ln w="0"/>
                <a:solidFill>
                  <a:schemeClr val="tx1"/>
                </a:solidFill>
                <a:effectLst>
                  <a:outerShdw blurRad="38100" dist="19050" dir="2700000" algn="tl" rotWithShape="0">
                    <a:schemeClr val="dk1">
                      <a:alpha val="40000"/>
                    </a:schemeClr>
                  </a:outerShdw>
                </a:effectLst>
                <a:cs typeface="Akhbar MT" pitchFamily="2" charset="-78"/>
              </a:rPr>
              <a:t>1- </a:t>
            </a:r>
            <a:r>
              <a:rPr lang="ar-SA" sz="2800" dirty="0">
                <a:ln w="0"/>
                <a:solidFill>
                  <a:schemeClr val="tx1"/>
                </a:solidFill>
                <a:effectLst>
                  <a:outerShdw blurRad="38100" dist="19050" dir="2700000" algn="tl" rotWithShape="0">
                    <a:schemeClr val="dk1">
                      <a:alpha val="40000"/>
                    </a:schemeClr>
                  </a:outerShdw>
                </a:effectLst>
                <a:cs typeface="Akhbar MT" pitchFamily="2" charset="-78"/>
              </a:rPr>
              <a:t>تحديد أو قبول الأهداف التعليمية واختيار المحتوى </a:t>
            </a:r>
          </a:p>
          <a:p>
            <a:pPr>
              <a:lnSpc>
                <a:spcPct val="150000"/>
              </a:lnSpc>
            </a:pPr>
            <a:r>
              <a:rPr lang="ar-SA" sz="2800" dirty="0">
                <a:ln w="0"/>
                <a:solidFill>
                  <a:schemeClr val="tx1"/>
                </a:solidFill>
                <a:effectLst>
                  <a:outerShdw blurRad="38100" dist="19050" dir="2700000" algn="tl" rotWithShape="0">
                    <a:schemeClr val="dk1">
                      <a:alpha val="40000"/>
                    </a:schemeClr>
                  </a:outerShdw>
                </a:effectLst>
                <a:cs typeface="Akhbar MT" pitchFamily="2" charset="-78"/>
              </a:rPr>
              <a:t>2- اختيار الخبرات التعليمية المناسبة والعمل على تكييفها لتناسب العمل الفردي </a:t>
            </a:r>
          </a:p>
          <a:p>
            <a:pPr>
              <a:lnSpc>
                <a:spcPct val="150000"/>
              </a:lnSpc>
            </a:pPr>
            <a:r>
              <a:rPr lang="ar-SA" sz="2800" dirty="0">
                <a:ln w="0"/>
                <a:solidFill>
                  <a:schemeClr val="tx1"/>
                </a:solidFill>
                <a:effectLst>
                  <a:outerShdw blurRad="38100" dist="19050" dir="2700000" algn="tl" rotWithShape="0">
                    <a:schemeClr val="dk1">
                      <a:alpha val="40000"/>
                    </a:schemeClr>
                  </a:outerShdw>
                </a:effectLst>
                <a:cs typeface="Akhbar MT" pitchFamily="2" charset="-78"/>
              </a:rPr>
              <a:t>3- اختيار شكل مناسب أو أكثر يمكن عن طريقه تنفيذ الخبرات التعلمية</a:t>
            </a:r>
          </a:p>
          <a:p>
            <a:pPr>
              <a:lnSpc>
                <a:spcPct val="150000"/>
              </a:lnSpc>
            </a:pPr>
            <a:r>
              <a:rPr lang="ar-SA" sz="2800" dirty="0">
                <a:ln w="0"/>
                <a:solidFill>
                  <a:schemeClr val="tx1"/>
                </a:solidFill>
                <a:effectLst>
                  <a:outerShdw blurRad="38100" dist="19050" dir="2700000" algn="tl" rotWithShape="0">
                    <a:schemeClr val="dk1">
                      <a:alpha val="40000"/>
                    </a:schemeClr>
                  </a:outerShdw>
                </a:effectLst>
                <a:cs typeface="Akhbar MT" pitchFamily="2" charset="-78"/>
              </a:rPr>
              <a:t>4- اختيار المرافق المادية التي تجري فيها الخبرات التعلمية</a:t>
            </a:r>
          </a:p>
          <a:p>
            <a:pPr>
              <a:lnSpc>
                <a:spcPct val="150000"/>
              </a:lnSpc>
            </a:pPr>
            <a:r>
              <a:rPr lang="ar-SA" sz="2800" dirty="0">
                <a:ln w="0"/>
                <a:solidFill>
                  <a:schemeClr val="tx1"/>
                </a:solidFill>
                <a:effectLst>
                  <a:outerShdw blurRad="38100" dist="19050" dir="2700000" algn="tl" rotWithShape="0">
                    <a:schemeClr val="dk1">
                      <a:alpha val="40000"/>
                    </a:schemeClr>
                  </a:outerShdw>
                </a:effectLst>
                <a:cs typeface="Akhbar MT" pitchFamily="2" charset="-78"/>
              </a:rPr>
              <a:t>5- تعيين أدوار الكوادر البشرية</a:t>
            </a:r>
          </a:p>
          <a:p>
            <a:pPr>
              <a:lnSpc>
                <a:spcPct val="150000"/>
              </a:lnSpc>
            </a:pPr>
            <a:r>
              <a:rPr lang="ar-SA" sz="2800" dirty="0">
                <a:ln w="0"/>
                <a:solidFill>
                  <a:schemeClr val="tx1"/>
                </a:solidFill>
                <a:effectLst>
                  <a:outerShdw blurRad="38100" dist="19050" dir="2700000" algn="tl" rotWithShape="0">
                    <a:schemeClr val="dk1">
                      <a:alpha val="40000"/>
                    </a:schemeClr>
                  </a:outerShdw>
                </a:effectLst>
                <a:cs typeface="Akhbar MT" pitchFamily="2" charset="-78"/>
              </a:rPr>
              <a:t>6- انتقاء المواد التعليمية والأجهزة المناسبة</a:t>
            </a:r>
          </a:p>
          <a:p>
            <a:pPr>
              <a:lnSpc>
                <a:spcPct val="150000"/>
              </a:lnSpc>
            </a:pPr>
            <a:r>
              <a:rPr lang="ar-SA" sz="2800" dirty="0">
                <a:ln w="0"/>
                <a:solidFill>
                  <a:schemeClr val="tx1"/>
                </a:solidFill>
                <a:effectLst>
                  <a:outerShdw blurRad="38100" dist="19050" dir="2700000" algn="tl" rotWithShape="0">
                    <a:schemeClr val="dk1">
                      <a:alpha val="40000"/>
                    </a:schemeClr>
                  </a:outerShdw>
                </a:effectLst>
                <a:cs typeface="Akhbar MT" pitchFamily="2" charset="-78"/>
              </a:rPr>
              <a:t>7- تقويم النتائج والتوصية بالتحسينات المستقبلية</a:t>
            </a:r>
            <a:endParaRPr lang="ar-OM" dirty="0">
              <a:cs typeface="Akhbar MT" pitchFamily="2" charset="-78"/>
            </a:endParaRPr>
          </a:p>
        </p:txBody>
      </p:sp>
    </p:spTree>
    <p:extLst>
      <p:ext uri="{BB962C8B-B14F-4D97-AF65-F5344CB8AC3E}">
        <p14:creationId xmlns:p14="http://schemas.microsoft.com/office/powerpoint/2010/main" val="2723552814"/>
      </p:ext>
    </p:extLst>
  </p:cSld>
  <p:clrMapOvr>
    <a:masterClrMapping/>
  </p:clrMapOvr>
  <mc:AlternateContent xmlns:mc="http://schemas.openxmlformats.org/markup-compatibility/2006" xmlns:p14="http://schemas.microsoft.com/office/powerpoint/2010/main">
    <mc:Choice Requires="p14">
      <p:transition spd="slow" p14:dur="2000" advTm="9158"/>
    </mc:Choice>
    <mc:Fallback xmlns="">
      <p:transition spd="slow" advTm="9158"/>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6">
            <a:extLst>
              <a:ext uri="{FF2B5EF4-FFF2-40B4-BE49-F238E27FC236}">
                <a16:creationId xmlns:a16="http://schemas.microsoft.com/office/drawing/2014/main" id="{03B0D61C-38D3-4559-999C-FAB4A35EC2A4}"/>
              </a:ext>
            </a:extLst>
          </p:cNvPr>
          <p:cNvSpPr>
            <a:spLocks noGrp="1"/>
          </p:cNvSpPr>
          <p:nvPr>
            <p:ph idx="1"/>
          </p:nvPr>
        </p:nvSpPr>
        <p:spPr>
          <a:xfrm>
            <a:off x="457200" y="908720"/>
            <a:ext cx="8229600" cy="5184576"/>
          </a:xfrm>
        </p:spPr>
        <p:style>
          <a:lnRef idx="1">
            <a:schemeClr val="accent4"/>
          </a:lnRef>
          <a:fillRef idx="2">
            <a:schemeClr val="accent4"/>
          </a:fillRef>
          <a:effectRef idx="1">
            <a:schemeClr val="accent4"/>
          </a:effectRef>
          <a:fontRef idx="minor">
            <a:schemeClr val="dk1"/>
          </a:fontRef>
        </p:style>
        <p:txBody>
          <a:bodyPr/>
          <a:lstStyle/>
          <a:p>
            <a:pPr marL="0" indent="0">
              <a:buNone/>
            </a:pPr>
            <a:endParaRPr lang="ar-SA" sz="2800" dirty="0">
              <a:ln w="0"/>
              <a:solidFill>
                <a:schemeClr val="tx1"/>
              </a:solidFill>
              <a:effectLst>
                <a:outerShdw blurRad="38100" dist="19050" dir="2700000" algn="tl" rotWithShape="0">
                  <a:schemeClr val="dk1">
                    <a:alpha val="40000"/>
                  </a:schemeClr>
                </a:outerShdw>
              </a:effectLst>
              <a:cs typeface="Akhbar MT" pitchFamily="2" charset="-78"/>
            </a:endParaRPr>
          </a:p>
          <a:p>
            <a:pPr marL="0" indent="0">
              <a:buNone/>
            </a:pPr>
            <a:r>
              <a:rPr lang="ar-SA" sz="2800" dirty="0">
                <a:ln w="0"/>
                <a:solidFill>
                  <a:schemeClr val="tx1"/>
                </a:solidFill>
                <a:effectLst>
                  <a:outerShdw blurRad="38100" dist="38100" dir="2700000" algn="tl">
                    <a:srgbClr val="000000">
                      <a:alpha val="43137"/>
                    </a:srgbClr>
                  </a:outerShdw>
                </a:effectLst>
                <a:cs typeface="Akhbar MT" pitchFamily="2" charset="-78"/>
              </a:rPr>
              <a:t>بمعنى أن أسلوب النظم يشمل على تحديد الأهداف السلوكية أو الأهداف الخاصة التي يراد من المتعلم تحقيقها. ويقصد بالهدف السلوكي هو نمط السلوك أو النتيجة التعليمية المراد من المتعلم أداؤها ضمن ظروف وشروط محددة قابلة للقياس والملاحظة.</a:t>
            </a:r>
          </a:p>
          <a:p>
            <a:pPr marL="0" indent="0">
              <a:buNone/>
            </a:pPr>
            <a:r>
              <a:rPr lang="ar-SA" sz="2800" dirty="0">
                <a:ln w="0"/>
                <a:solidFill>
                  <a:schemeClr val="tx1"/>
                </a:solidFill>
                <a:effectLst>
                  <a:outerShdw blurRad="38100" dist="38100" dir="2700000" algn="tl">
                    <a:srgbClr val="000000">
                      <a:alpha val="43137"/>
                    </a:srgbClr>
                  </a:outerShdw>
                </a:effectLst>
                <a:cs typeface="Akhbar MT" pitchFamily="2" charset="-78"/>
              </a:rPr>
              <a:t>السؤال : كيف تُصاغ الأهداف السلوكية ؟ </a:t>
            </a:r>
          </a:p>
          <a:p>
            <a:pPr marL="514350" indent="-514350">
              <a:buFont typeface="+mj-lt"/>
              <a:buAutoNum type="arabicPeriod"/>
            </a:pPr>
            <a:r>
              <a:rPr lang="ar-SA" sz="2800" dirty="0">
                <a:ln w="0"/>
                <a:solidFill>
                  <a:schemeClr val="tx1"/>
                </a:solidFill>
                <a:effectLst>
                  <a:outerShdw blurRad="38100" dist="38100" dir="2700000" algn="tl">
                    <a:srgbClr val="000000">
                      <a:alpha val="43137"/>
                    </a:srgbClr>
                  </a:outerShdw>
                </a:effectLst>
                <a:cs typeface="Akhbar MT" pitchFamily="2" charset="-78"/>
              </a:rPr>
              <a:t>أن والفعل المضارع الذي يصف سلوكاً أو نشاطاً معيناً يقوم ب المتعلم</a:t>
            </a:r>
          </a:p>
          <a:p>
            <a:pPr marL="514350" indent="-514350">
              <a:buFont typeface="+mj-lt"/>
              <a:buAutoNum type="arabicPeriod"/>
            </a:pPr>
            <a:r>
              <a:rPr lang="ar-SA" sz="2800" dirty="0">
                <a:ln w="0"/>
                <a:solidFill>
                  <a:schemeClr val="tx1"/>
                </a:solidFill>
                <a:effectLst>
                  <a:outerShdw blurRad="38100" dist="38100" dir="2700000" algn="tl">
                    <a:srgbClr val="000000">
                      <a:alpha val="43137"/>
                    </a:srgbClr>
                  </a:outerShdw>
                </a:effectLst>
                <a:cs typeface="Akhbar MT" pitchFamily="2" charset="-78"/>
              </a:rPr>
              <a:t>كلمة المتعلم أو الطالب</a:t>
            </a:r>
          </a:p>
          <a:p>
            <a:pPr marL="514350" indent="-514350">
              <a:buFont typeface="+mj-lt"/>
              <a:buAutoNum type="arabicPeriod"/>
            </a:pPr>
            <a:r>
              <a:rPr lang="ar-SA" sz="2800" dirty="0">
                <a:ln w="0"/>
                <a:solidFill>
                  <a:schemeClr val="tx1"/>
                </a:solidFill>
                <a:effectLst>
                  <a:outerShdw blurRad="38100" dist="38100" dir="2700000" algn="tl">
                    <a:srgbClr val="000000">
                      <a:alpha val="43137"/>
                    </a:srgbClr>
                  </a:outerShdw>
                </a:effectLst>
                <a:cs typeface="Akhbar MT" pitchFamily="2" charset="-78"/>
              </a:rPr>
              <a:t>المحتوى المناسب للموضوع الذي يتناوله المتعلم</a:t>
            </a:r>
          </a:p>
          <a:p>
            <a:pPr marL="514350" indent="-514350">
              <a:buFont typeface="+mj-lt"/>
              <a:buAutoNum type="arabicPeriod"/>
            </a:pPr>
            <a:r>
              <a:rPr lang="ar-SA" sz="2800" dirty="0">
                <a:ln w="0"/>
                <a:solidFill>
                  <a:schemeClr val="tx1"/>
                </a:solidFill>
                <a:effectLst>
                  <a:outerShdw blurRad="38100" dist="38100" dir="2700000" algn="tl">
                    <a:srgbClr val="000000">
                      <a:alpha val="43137"/>
                    </a:srgbClr>
                  </a:outerShdw>
                </a:effectLst>
                <a:cs typeface="Akhbar MT" pitchFamily="2" charset="-78"/>
              </a:rPr>
              <a:t>العبارة الهدفية التي تبين الحد الأدنى لمستوى الأداء أو ناتج التعلم </a:t>
            </a:r>
          </a:p>
          <a:p>
            <a:pPr marL="0" indent="0">
              <a:buNone/>
            </a:pPr>
            <a:endParaRPr lang="ar-SA" sz="2800" dirty="0">
              <a:ln w="0"/>
              <a:solidFill>
                <a:schemeClr val="tx1"/>
              </a:solidFill>
              <a:effectLst>
                <a:outerShdw blurRad="38100" dist="19050" dir="2700000" algn="tl" rotWithShape="0">
                  <a:schemeClr val="dk1">
                    <a:alpha val="40000"/>
                  </a:schemeClr>
                </a:outerShdw>
              </a:effectLst>
              <a:cs typeface="Akhbar MT" pitchFamily="2" charset="-78"/>
            </a:endParaRPr>
          </a:p>
          <a:p>
            <a:pPr marL="514350" indent="-514350">
              <a:buFont typeface="+mj-lt"/>
              <a:buAutoNum type="arabicPeriod"/>
            </a:pPr>
            <a:endParaRPr lang="ar-SA" sz="2800" dirty="0">
              <a:ln w="0"/>
              <a:solidFill>
                <a:schemeClr val="tx1"/>
              </a:solidFill>
              <a:effectLst>
                <a:outerShdw blurRad="38100" dist="19050" dir="2700000" algn="tl" rotWithShape="0">
                  <a:schemeClr val="dk1">
                    <a:alpha val="40000"/>
                  </a:schemeClr>
                </a:outerShdw>
              </a:effectLst>
              <a:cs typeface="Akhbar MT" pitchFamily="2" charset="-78"/>
            </a:endParaRPr>
          </a:p>
          <a:p>
            <a:pPr marL="514350" indent="-514350">
              <a:buFont typeface="+mj-lt"/>
              <a:buAutoNum type="arabicPeriod"/>
            </a:pPr>
            <a:endParaRPr lang="ar-OM" sz="2800" dirty="0">
              <a:ln w="0"/>
              <a:solidFill>
                <a:schemeClr val="tx1"/>
              </a:solidFill>
              <a:effectLst>
                <a:outerShdw blurRad="38100" dist="19050" dir="2700000" algn="tl" rotWithShape="0">
                  <a:schemeClr val="dk1">
                    <a:alpha val="40000"/>
                  </a:schemeClr>
                </a:outerShdw>
              </a:effectLst>
              <a:cs typeface="Akhbar MT" pitchFamily="2" charset="-78"/>
            </a:endParaRPr>
          </a:p>
        </p:txBody>
      </p:sp>
      <p:sp>
        <p:nvSpPr>
          <p:cNvPr id="2" name="نجمة: 5 نقاط 1">
            <a:hlinkClick r:id="rId2" action="ppaction://hlinksldjump"/>
            <a:extLst>
              <a:ext uri="{FF2B5EF4-FFF2-40B4-BE49-F238E27FC236}">
                <a16:creationId xmlns:a16="http://schemas.microsoft.com/office/drawing/2014/main" id="{38FCBF2C-CC09-4D5E-8FC0-5A7F27CDDEF9}"/>
              </a:ext>
            </a:extLst>
          </p:cNvPr>
          <p:cNvSpPr/>
          <p:nvPr/>
        </p:nvSpPr>
        <p:spPr>
          <a:xfrm>
            <a:off x="1632613" y="4833156"/>
            <a:ext cx="432048" cy="504056"/>
          </a:xfrm>
          <a:prstGeom prst="star5">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OM">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976877657"/>
      </p:ext>
    </p:extLst>
  </p:cSld>
  <p:clrMapOvr>
    <a:masterClrMapping/>
  </p:clrMapOvr>
  <mc:AlternateContent xmlns:mc="http://schemas.openxmlformats.org/markup-compatibility/2006" xmlns:p14="http://schemas.microsoft.com/office/powerpoint/2010/main">
    <mc:Choice Requires="p14">
      <p:transition spd="slow" p14:dur="2000" advTm="107006"/>
    </mc:Choice>
    <mc:Fallback xmlns="">
      <p:transition spd="slow" advTm="107006"/>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6">
            <a:extLst>
              <a:ext uri="{FF2B5EF4-FFF2-40B4-BE49-F238E27FC236}">
                <a16:creationId xmlns:a16="http://schemas.microsoft.com/office/drawing/2014/main" id="{03B0D61C-38D3-4559-999C-FAB4A35EC2A4}"/>
              </a:ext>
            </a:extLst>
          </p:cNvPr>
          <p:cNvSpPr>
            <a:spLocks noGrp="1"/>
          </p:cNvSpPr>
          <p:nvPr>
            <p:ph idx="1"/>
          </p:nvPr>
        </p:nvSpPr>
        <p:spPr>
          <a:xfrm>
            <a:off x="457200" y="908720"/>
            <a:ext cx="8229600" cy="5184576"/>
          </a:xfrm>
        </p:spPr>
        <p:style>
          <a:lnRef idx="1">
            <a:schemeClr val="accent4"/>
          </a:lnRef>
          <a:fillRef idx="2">
            <a:schemeClr val="accent4"/>
          </a:fillRef>
          <a:effectRef idx="1">
            <a:schemeClr val="accent4"/>
          </a:effectRef>
          <a:fontRef idx="minor">
            <a:schemeClr val="dk1"/>
          </a:fontRef>
        </p:style>
        <p:txBody>
          <a:bodyPr>
            <a:normAutofit/>
          </a:bodyPr>
          <a:lstStyle/>
          <a:p>
            <a:pPr marL="0" indent="0">
              <a:buNone/>
            </a:pPr>
            <a:r>
              <a:rPr lang="ar-SA" sz="2800" dirty="0">
                <a:ln w="0"/>
                <a:solidFill>
                  <a:schemeClr val="tx1"/>
                </a:solidFill>
                <a:effectLst>
                  <a:outerShdw blurRad="38100" dist="38100" dir="2700000" algn="tl">
                    <a:srgbClr val="000000">
                      <a:alpha val="43137"/>
                    </a:srgbClr>
                  </a:outerShdw>
                </a:effectLst>
                <a:cs typeface="Akhbar MT" pitchFamily="2" charset="-78"/>
              </a:rPr>
              <a:t>ويقصد بها الخبرات التي يقوم باختيارها المعلم للمتعلمين حسب قدراتهم وميولهم واتجاهاتهم ويعتقد أنها يمكن أن تؤدي إلى النتائج المطلوبة حيث أن التعلم الذي يتم عن طريق الخبرة والممارسة يتحقق بصورة أفضل . </a:t>
            </a:r>
          </a:p>
          <a:p>
            <a:pPr marL="0" indent="0">
              <a:buNone/>
            </a:pPr>
            <a:r>
              <a:rPr lang="ar-SA" sz="2800" dirty="0">
                <a:ln w="0"/>
                <a:solidFill>
                  <a:schemeClr val="tx1"/>
                </a:solidFill>
                <a:effectLst>
                  <a:outerShdw blurRad="38100" dist="38100" dir="2700000" algn="tl">
                    <a:srgbClr val="000000">
                      <a:alpha val="43137"/>
                    </a:srgbClr>
                  </a:outerShdw>
                </a:effectLst>
                <a:cs typeface="Akhbar MT" pitchFamily="2" charset="-78"/>
              </a:rPr>
              <a:t>من ضمن لخبرات المؤدية إلى التعلم ما يلي:-</a:t>
            </a:r>
          </a:p>
          <a:p>
            <a:pPr>
              <a:buFont typeface="Wingdings" panose="05000000000000000000" pitchFamily="2" charset="2"/>
              <a:buChar char="Ø"/>
            </a:pPr>
            <a:r>
              <a:rPr lang="ar-SA" sz="2800" dirty="0">
                <a:ln w="0"/>
                <a:solidFill>
                  <a:schemeClr val="tx1"/>
                </a:solidFill>
                <a:effectLst>
                  <a:outerShdw blurRad="38100" dist="19050" dir="2700000" algn="tl" rotWithShape="0">
                    <a:schemeClr val="dk1">
                      <a:alpha val="40000"/>
                    </a:schemeClr>
                  </a:outerShdw>
                </a:effectLst>
                <a:cs typeface="Akhbar MT" pitchFamily="2" charset="-78"/>
              </a:rPr>
              <a:t> المناقشة                                           </a:t>
            </a:r>
          </a:p>
          <a:p>
            <a:pPr>
              <a:buFont typeface="Wingdings" panose="05000000000000000000" pitchFamily="2" charset="2"/>
              <a:buChar char="Ø"/>
            </a:pPr>
            <a:r>
              <a:rPr lang="ar-SA" sz="2800" dirty="0">
                <a:ln w="0"/>
                <a:solidFill>
                  <a:schemeClr val="tx1"/>
                </a:solidFill>
                <a:effectLst>
                  <a:outerShdw blurRad="38100" dist="19050" dir="2700000" algn="tl" rotWithShape="0">
                    <a:schemeClr val="dk1">
                      <a:alpha val="40000"/>
                    </a:schemeClr>
                  </a:outerShdw>
                </a:effectLst>
                <a:cs typeface="Akhbar MT" pitchFamily="2" charset="-78"/>
              </a:rPr>
              <a:t>اجراء تجربة عملية</a:t>
            </a:r>
          </a:p>
          <a:p>
            <a:pPr>
              <a:buFont typeface="Wingdings" panose="05000000000000000000" pitchFamily="2" charset="2"/>
              <a:buChar char="Ø"/>
            </a:pPr>
            <a:r>
              <a:rPr lang="ar-SA" sz="2800" dirty="0">
                <a:ln w="0"/>
                <a:solidFill>
                  <a:schemeClr val="tx1"/>
                </a:solidFill>
                <a:effectLst>
                  <a:outerShdw blurRad="38100" dist="19050" dir="2700000" algn="tl" rotWithShape="0">
                    <a:schemeClr val="dk1">
                      <a:alpha val="40000"/>
                    </a:schemeClr>
                  </a:outerShdw>
                </a:effectLst>
                <a:cs typeface="Akhbar MT" pitchFamily="2" charset="-78"/>
              </a:rPr>
              <a:t>نقد ومراجعة كتاب</a:t>
            </a:r>
          </a:p>
          <a:p>
            <a:pPr>
              <a:buFont typeface="Wingdings" panose="05000000000000000000" pitchFamily="2" charset="2"/>
              <a:buChar char="Ø"/>
            </a:pPr>
            <a:r>
              <a:rPr lang="ar-SA" sz="2800" dirty="0">
                <a:ln w="0"/>
                <a:solidFill>
                  <a:schemeClr val="tx1"/>
                </a:solidFill>
                <a:effectLst>
                  <a:outerShdw blurRad="38100" dist="19050" dir="2700000" algn="tl" rotWithShape="0">
                    <a:schemeClr val="dk1">
                      <a:alpha val="40000"/>
                    </a:schemeClr>
                  </a:outerShdw>
                </a:effectLst>
                <a:cs typeface="Akhbar MT" pitchFamily="2" charset="-78"/>
              </a:rPr>
              <a:t>تبادل الآراء</a:t>
            </a:r>
          </a:p>
          <a:p>
            <a:pPr>
              <a:buFont typeface="Wingdings" panose="05000000000000000000" pitchFamily="2" charset="2"/>
              <a:buChar char="Ø"/>
            </a:pPr>
            <a:r>
              <a:rPr lang="ar-SA" sz="2800" dirty="0">
                <a:ln w="0"/>
                <a:solidFill>
                  <a:schemeClr val="tx1"/>
                </a:solidFill>
                <a:effectLst>
                  <a:outerShdw blurRad="38100" dist="19050" dir="2700000" algn="tl" rotWithShape="0">
                    <a:schemeClr val="dk1">
                      <a:alpha val="40000"/>
                    </a:schemeClr>
                  </a:outerShdw>
                </a:effectLst>
                <a:cs typeface="Akhbar MT" pitchFamily="2" charset="-78"/>
              </a:rPr>
              <a:t>التقديم والعرض  </a:t>
            </a:r>
          </a:p>
          <a:p>
            <a:pPr>
              <a:buFont typeface="Wingdings" panose="05000000000000000000" pitchFamily="2" charset="2"/>
              <a:buChar char="Ø"/>
            </a:pPr>
            <a:r>
              <a:rPr lang="ar-SA" sz="2800" dirty="0">
                <a:ln w="0"/>
                <a:solidFill>
                  <a:schemeClr val="tx1"/>
                </a:solidFill>
                <a:effectLst>
                  <a:outerShdw blurRad="38100" dist="19050" dir="2700000" algn="tl" rotWithShape="0">
                    <a:schemeClr val="dk1">
                      <a:alpha val="40000"/>
                    </a:schemeClr>
                  </a:outerShdw>
                </a:effectLst>
                <a:cs typeface="Akhbar MT" pitchFamily="2" charset="-78"/>
              </a:rPr>
              <a:t>عمل رسوم بيانية ، جداول       </a:t>
            </a:r>
          </a:p>
          <a:p>
            <a:pPr marL="514350" indent="-514350">
              <a:buFont typeface="+mj-lt"/>
              <a:buAutoNum type="arabicPeriod"/>
            </a:pPr>
            <a:endParaRPr lang="ar-SA" sz="2800" dirty="0">
              <a:ln w="0"/>
              <a:solidFill>
                <a:schemeClr val="tx1"/>
              </a:solidFill>
              <a:effectLst>
                <a:outerShdw blurRad="38100" dist="19050" dir="2700000" algn="tl" rotWithShape="0">
                  <a:schemeClr val="dk1">
                    <a:alpha val="40000"/>
                  </a:schemeClr>
                </a:outerShdw>
              </a:effectLst>
              <a:cs typeface="Akhbar MT" pitchFamily="2" charset="-78"/>
            </a:endParaRPr>
          </a:p>
          <a:p>
            <a:pPr marL="514350" indent="-514350">
              <a:buFont typeface="+mj-lt"/>
              <a:buAutoNum type="arabicPeriod"/>
            </a:pPr>
            <a:endParaRPr lang="ar-OM" sz="2800" dirty="0">
              <a:ln w="0"/>
              <a:solidFill>
                <a:schemeClr val="tx1"/>
              </a:solidFill>
              <a:effectLst>
                <a:outerShdw blurRad="38100" dist="19050" dir="2700000" algn="tl" rotWithShape="0">
                  <a:schemeClr val="dk1">
                    <a:alpha val="40000"/>
                  </a:schemeClr>
                </a:outerShdw>
              </a:effectLst>
              <a:cs typeface="Akhbar MT" pitchFamily="2" charset="-78"/>
            </a:endParaRPr>
          </a:p>
        </p:txBody>
      </p:sp>
      <p:sp>
        <p:nvSpPr>
          <p:cNvPr id="3" name="نجمة: 5 نقاط 2">
            <a:hlinkClick r:id="rId2" action="ppaction://hlinksldjump"/>
            <a:extLst>
              <a:ext uri="{FF2B5EF4-FFF2-40B4-BE49-F238E27FC236}">
                <a16:creationId xmlns:a16="http://schemas.microsoft.com/office/drawing/2014/main" id="{D1D2684A-5204-4C58-87F0-2BD122A6D203}"/>
              </a:ext>
            </a:extLst>
          </p:cNvPr>
          <p:cNvSpPr/>
          <p:nvPr/>
        </p:nvSpPr>
        <p:spPr>
          <a:xfrm>
            <a:off x="5364088" y="5373216"/>
            <a:ext cx="384543" cy="401216"/>
          </a:xfrm>
          <a:prstGeom prst="star5">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OM"/>
          </a:p>
        </p:txBody>
      </p:sp>
    </p:spTree>
    <p:extLst>
      <p:ext uri="{BB962C8B-B14F-4D97-AF65-F5344CB8AC3E}">
        <p14:creationId xmlns:p14="http://schemas.microsoft.com/office/powerpoint/2010/main" val="1733542855"/>
      </p:ext>
    </p:extLst>
  </p:cSld>
  <p:clrMapOvr>
    <a:masterClrMapping/>
  </p:clrMapOvr>
  <mc:AlternateContent xmlns:mc="http://schemas.openxmlformats.org/markup-compatibility/2006" xmlns:p14="http://schemas.microsoft.com/office/powerpoint/2010/main">
    <mc:Choice Requires="p14">
      <p:transition spd="slow" p14:dur="2000" advTm="84390"/>
    </mc:Choice>
    <mc:Fallback xmlns="">
      <p:transition spd="slow" advTm="8439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6">
            <a:extLst>
              <a:ext uri="{FF2B5EF4-FFF2-40B4-BE49-F238E27FC236}">
                <a16:creationId xmlns:a16="http://schemas.microsoft.com/office/drawing/2014/main" id="{03B0D61C-38D3-4559-999C-FAB4A35EC2A4}"/>
              </a:ext>
            </a:extLst>
          </p:cNvPr>
          <p:cNvSpPr>
            <a:spLocks noGrp="1"/>
          </p:cNvSpPr>
          <p:nvPr>
            <p:ph idx="1"/>
          </p:nvPr>
        </p:nvSpPr>
        <p:spPr>
          <a:xfrm>
            <a:off x="323528" y="908720"/>
            <a:ext cx="8424936" cy="5184576"/>
          </a:xfrm>
        </p:spPr>
        <p:style>
          <a:lnRef idx="1">
            <a:schemeClr val="accent4"/>
          </a:lnRef>
          <a:fillRef idx="2">
            <a:schemeClr val="accent4"/>
          </a:fillRef>
          <a:effectRef idx="1">
            <a:schemeClr val="accent4"/>
          </a:effectRef>
          <a:fontRef idx="minor">
            <a:schemeClr val="dk1"/>
          </a:fontRef>
        </p:style>
        <p:txBody>
          <a:bodyPr>
            <a:normAutofit/>
          </a:bodyPr>
          <a:lstStyle/>
          <a:p>
            <a:pPr marL="0" indent="0">
              <a:buNone/>
            </a:pPr>
            <a:r>
              <a:rPr lang="ar-SA" sz="2800" dirty="0">
                <a:ln w="0"/>
                <a:solidFill>
                  <a:schemeClr val="tx1"/>
                </a:solidFill>
                <a:effectLst>
                  <a:outerShdw blurRad="38100" dist="38100" dir="2700000" algn="tl">
                    <a:srgbClr val="000000">
                      <a:alpha val="43137"/>
                    </a:srgbClr>
                  </a:outerShdw>
                </a:effectLst>
                <a:cs typeface="Akhbar MT" pitchFamily="2" charset="-78"/>
              </a:rPr>
              <a:t>وتعني اختيار أو ترتيب أشكال التعليم والتعلم التي من شأنها تحقيق أهداف الخبرات التعلمية. </a:t>
            </a:r>
          </a:p>
          <a:p>
            <a:pPr marL="0" indent="0">
              <a:buNone/>
            </a:pPr>
            <a:endParaRPr lang="ar-SA" sz="2800" dirty="0">
              <a:ln w="0"/>
              <a:solidFill>
                <a:schemeClr val="tx1"/>
              </a:solidFill>
              <a:effectLst>
                <a:outerShdw blurRad="38100" dist="19050" dir="2700000" algn="tl" rotWithShape="0">
                  <a:schemeClr val="dk1">
                    <a:alpha val="40000"/>
                  </a:schemeClr>
                </a:outerShdw>
              </a:effectLst>
              <a:cs typeface="Akhbar MT" pitchFamily="2" charset="-78"/>
            </a:endParaRPr>
          </a:p>
          <a:p>
            <a:pPr marL="514350" indent="-514350">
              <a:buFont typeface="+mj-lt"/>
              <a:buAutoNum type="arabicPeriod"/>
            </a:pPr>
            <a:endParaRPr lang="ar-OM" sz="2800" dirty="0">
              <a:ln w="0"/>
              <a:solidFill>
                <a:schemeClr val="tx1"/>
              </a:solidFill>
              <a:effectLst>
                <a:outerShdw blurRad="38100" dist="19050" dir="2700000" algn="tl" rotWithShape="0">
                  <a:schemeClr val="dk1">
                    <a:alpha val="40000"/>
                  </a:schemeClr>
                </a:outerShdw>
              </a:effectLst>
              <a:cs typeface="Akhbar MT" pitchFamily="2" charset="-78"/>
            </a:endParaRPr>
          </a:p>
        </p:txBody>
      </p:sp>
      <p:sp>
        <p:nvSpPr>
          <p:cNvPr id="2" name="مخطط انسيابي: رابط 1">
            <a:extLst>
              <a:ext uri="{FF2B5EF4-FFF2-40B4-BE49-F238E27FC236}">
                <a16:creationId xmlns:a16="http://schemas.microsoft.com/office/drawing/2014/main" id="{41DE4F99-40E2-4D92-9E56-EF2F22D283D2}"/>
              </a:ext>
            </a:extLst>
          </p:cNvPr>
          <p:cNvSpPr/>
          <p:nvPr/>
        </p:nvSpPr>
        <p:spPr>
          <a:xfrm>
            <a:off x="6156176" y="1577766"/>
            <a:ext cx="1584176" cy="1512168"/>
          </a:xfrm>
          <a:prstGeom prst="flowChartConnector">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400" b="1" dirty="0">
                <a:ln w="0"/>
                <a:solidFill>
                  <a:schemeClr val="bg1"/>
                </a:solidFill>
              </a:rPr>
              <a:t>الأهداف المعرفية</a:t>
            </a:r>
            <a:endParaRPr lang="ar-OM" sz="2400" b="1" dirty="0">
              <a:ln w="0"/>
              <a:solidFill>
                <a:schemeClr val="bg1"/>
              </a:solidFill>
            </a:endParaRPr>
          </a:p>
        </p:txBody>
      </p:sp>
      <p:sp>
        <p:nvSpPr>
          <p:cNvPr id="4" name="مخطط انسيابي: رابط 3">
            <a:extLst>
              <a:ext uri="{FF2B5EF4-FFF2-40B4-BE49-F238E27FC236}">
                <a16:creationId xmlns:a16="http://schemas.microsoft.com/office/drawing/2014/main" id="{4A1AC68C-376C-4406-A06B-2512576CF61F}"/>
              </a:ext>
            </a:extLst>
          </p:cNvPr>
          <p:cNvSpPr/>
          <p:nvPr/>
        </p:nvSpPr>
        <p:spPr>
          <a:xfrm>
            <a:off x="3991417" y="1586853"/>
            <a:ext cx="1584176" cy="1512168"/>
          </a:xfrm>
          <a:prstGeom prst="flowChartConnector">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400" b="1" dirty="0">
                <a:ln w="0"/>
                <a:solidFill>
                  <a:schemeClr val="bg1"/>
                </a:solidFill>
              </a:rPr>
              <a:t>الأهداف الوجدانية</a:t>
            </a:r>
            <a:endParaRPr lang="ar-OM" sz="2400" b="1" dirty="0">
              <a:ln w="0"/>
              <a:solidFill>
                <a:schemeClr val="bg1"/>
              </a:solidFill>
            </a:endParaRPr>
          </a:p>
        </p:txBody>
      </p:sp>
      <p:sp>
        <p:nvSpPr>
          <p:cNvPr id="6" name="مخطط انسيابي: رابط 5">
            <a:extLst>
              <a:ext uri="{FF2B5EF4-FFF2-40B4-BE49-F238E27FC236}">
                <a16:creationId xmlns:a16="http://schemas.microsoft.com/office/drawing/2014/main" id="{34FBBB87-C4BB-4B74-B477-DA47C73C5D46}"/>
              </a:ext>
            </a:extLst>
          </p:cNvPr>
          <p:cNvSpPr/>
          <p:nvPr/>
        </p:nvSpPr>
        <p:spPr>
          <a:xfrm>
            <a:off x="1619672" y="1586853"/>
            <a:ext cx="1584176" cy="1512168"/>
          </a:xfrm>
          <a:prstGeom prst="flowChartConnector">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400" b="1" dirty="0">
                <a:ln w="0"/>
                <a:solidFill>
                  <a:schemeClr val="bg1"/>
                </a:solidFill>
              </a:rPr>
              <a:t>الأهداف المهارية</a:t>
            </a:r>
            <a:endParaRPr lang="ar-OM" sz="2400" b="1" dirty="0">
              <a:ln w="0"/>
              <a:solidFill>
                <a:schemeClr val="bg1"/>
              </a:solidFill>
            </a:endParaRPr>
          </a:p>
        </p:txBody>
      </p:sp>
      <p:sp>
        <p:nvSpPr>
          <p:cNvPr id="9" name="مستطيل 8">
            <a:extLst>
              <a:ext uri="{FF2B5EF4-FFF2-40B4-BE49-F238E27FC236}">
                <a16:creationId xmlns:a16="http://schemas.microsoft.com/office/drawing/2014/main" id="{EE5557CA-FC14-4259-96DD-AF35B9FA65C5}"/>
              </a:ext>
            </a:extLst>
          </p:cNvPr>
          <p:cNvSpPr/>
          <p:nvPr/>
        </p:nvSpPr>
        <p:spPr>
          <a:xfrm>
            <a:off x="6365548" y="3795167"/>
            <a:ext cx="1584176" cy="2160240"/>
          </a:xfrm>
          <a:prstGeom prst="rect">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800" b="1" dirty="0">
                <a:ln w="0"/>
                <a:solidFill>
                  <a:schemeClr val="bg1"/>
                </a:solidFill>
              </a:rPr>
              <a:t>مجموعات كبيرة</a:t>
            </a:r>
            <a:endParaRPr lang="ar-OM" sz="2800" b="1" dirty="0">
              <a:ln w="0"/>
              <a:solidFill>
                <a:schemeClr val="bg1"/>
              </a:solidFill>
            </a:endParaRPr>
          </a:p>
        </p:txBody>
      </p:sp>
      <p:sp>
        <p:nvSpPr>
          <p:cNvPr id="11" name="مستطيل 10">
            <a:extLst>
              <a:ext uri="{FF2B5EF4-FFF2-40B4-BE49-F238E27FC236}">
                <a16:creationId xmlns:a16="http://schemas.microsoft.com/office/drawing/2014/main" id="{681E6DBB-43ED-463A-832E-2028C06B4705}"/>
              </a:ext>
            </a:extLst>
          </p:cNvPr>
          <p:cNvSpPr/>
          <p:nvPr/>
        </p:nvSpPr>
        <p:spPr>
          <a:xfrm>
            <a:off x="4036646" y="3794902"/>
            <a:ext cx="1584176" cy="2160240"/>
          </a:xfrm>
          <a:prstGeom prst="rect">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800" b="1" dirty="0">
                <a:ln w="0"/>
                <a:solidFill>
                  <a:schemeClr val="bg1"/>
                </a:solidFill>
              </a:rPr>
              <a:t>مجموعة صغيرة    أو متوسطة </a:t>
            </a:r>
            <a:endParaRPr lang="ar-OM" sz="2800" b="1" dirty="0">
              <a:ln w="0"/>
              <a:solidFill>
                <a:schemeClr val="bg1"/>
              </a:solidFill>
            </a:endParaRPr>
          </a:p>
        </p:txBody>
      </p:sp>
      <p:sp>
        <p:nvSpPr>
          <p:cNvPr id="13" name="مستطيل 12">
            <a:extLst>
              <a:ext uri="{FF2B5EF4-FFF2-40B4-BE49-F238E27FC236}">
                <a16:creationId xmlns:a16="http://schemas.microsoft.com/office/drawing/2014/main" id="{71215B11-E7A0-4B43-A5CA-BE161CBF64E3}"/>
              </a:ext>
            </a:extLst>
          </p:cNvPr>
          <p:cNvSpPr/>
          <p:nvPr/>
        </p:nvSpPr>
        <p:spPr>
          <a:xfrm>
            <a:off x="1641254" y="3813463"/>
            <a:ext cx="1584176" cy="2160240"/>
          </a:xfrm>
          <a:prstGeom prst="rect">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sz="2800" b="1" dirty="0">
                <a:ln w="0"/>
                <a:solidFill>
                  <a:schemeClr val="bg1"/>
                </a:solidFill>
              </a:rPr>
              <a:t>طالب واحد </a:t>
            </a:r>
            <a:endParaRPr lang="ar-OM" sz="2800" b="1" dirty="0">
              <a:ln w="0"/>
              <a:solidFill>
                <a:schemeClr val="bg1"/>
              </a:solidFill>
            </a:endParaRPr>
          </a:p>
        </p:txBody>
      </p:sp>
      <p:cxnSp>
        <p:nvCxnSpPr>
          <p:cNvPr id="15" name="رابط كسهم مستقيم 14">
            <a:extLst>
              <a:ext uri="{FF2B5EF4-FFF2-40B4-BE49-F238E27FC236}">
                <a16:creationId xmlns:a16="http://schemas.microsoft.com/office/drawing/2014/main" id="{D9E2D2F2-B454-42D8-9B82-437B3B3B97AA}"/>
              </a:ext>
            </a:extLst>
          </p:cNvPr>
          <p:cNvCxnSpPr/>
          <p:nvPr/>
        </p:nvCxnSpPr>
        <p:spPr>
          <a:xfrm>
            <a:off x="6948264" y="3099021"/>
            <a:ext cx="0" cy="659958"/>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17" name="رابط كسهم مستقيم 16">
            <a:extLst>
              <a:ext uri="{FF2B5EF4-FFF2-40B4-BE49-F238E27FC236}">
                <a16:creationId xmlns:a16="http://schemas.microsoft.com/office/drawing/2014/main" id="{6B7EE2ED-2072-4296-95E1-78812C4CC235}"/>
              </a:ext>
            </a:extLst>
          </p:cNvPr>
          <p:cNvCxnSpPr/>
          <p:nvPr/>
        </p:nvCxnSpPr>
        <p:spPr>
          <a:xfrm flipH="1">
            <a:off x="2123728" y="3099021"/>
            <a:ext cx="4824536" cy="659958"/>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19" name="رابط كسهم مستقيم 18">
            <a:extLst>
              <a:ext uri="{FF2B5EF4-FFF2-40B4-BE49-F238E27FC236}">
                <a16:creationId xmlns:a16="http://schemas.microsoft.com/office/drawing/2014/main" id="{AC6E4D1A-DA5F-42C1-A991-F2FE8C4F7472}"/>
              </a:ext>
            </a:extLst>
          </p:cNvPr>
          <p:cNvCxnSpPr/>
          <p:nvPr/>
        </p:nvCxnSpPr>
        <p:spPr>
          <a:xfrm flipH="1">
            <a:off x="5148064" y="3114051"/>
            <a:ext cx="1800200" cy="644928"/>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21" name="رابط كسهم مستقيم 20">
            <a:extLst>
              <a:ext uri="{FF2B5EF4-FFF2-40B4-BE49-F238E27FC236}">
                <a16:creationId xmlns:a16="http://schemas.microsoft.com/office/drawing/2014/main" id="{335AE2A6-A362-4765-A1FD-C1AEFD030D92}"/>
              </a:ext>
            </a:extLst>
          </p:cNvPr>
          <p:cNvCxnSpPr/>
          <p:nvPr/>
        </p:nvCxnSpPr>
        <p:spPr>
          <a:xfrm>
            <a:off x="4605591" y="3097449"/>
            <a:ext cx="0" cy="679705"/>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23" name="رابط كسهم مستقيم 22">
            <a:extLst>
              <a:ext uri="{FF2B5EF4-FFF2-40B4-BE49-F238E27FC236}">
                <a16:creationId xmlns:a16="http://schemas.microsoft.com/office/drawing/2014/main" id="{0CE13A7F-AC4F-4132-8FEF-0365B2761CFD}"/>
              </a:ext>
            </a:extLst>
          </p:cNvPr>
          <p:cNvCxnSpPr/>
          <p:nvPr/>
        </p:nvCxnSpPr>
        <p:spPr>
          <a:xfrm>
            <a:off x="4605591" y="3099021"/>
            <a:ext cx="2054641" cy="659958"/>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25" name="رابط كسهم مستقيم 24">
            <a:extLst>
              <a:ext uri="{FF2B5EF4-FFF2-40B4-BE49-F238E27FC236}">
                <a16:creationId xmlns:a16="http://schemas.microsoft.com/office/drawing/2014/main" id="{24932233-F0B9-4CAC-BE1A-76CD1A9D1BA3}"/>
              </a:ext>
            </a:extLst>
          </p:cNvPr>
          <p:cNvCxnSpPr/>
          <p:nvPr/>
        </p:nvCxnSpPr>
        <p:spPr>
          <a:xfrm flipH="1">
            <a:off x="3004888" y="3089934"/>
            <a:ext cx="1600702" cy="669045"/>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27" name="رابط كسهم مستقيم 26">
            <a:extLst>
              <a:ext uri="{FF2B5EF4-FFF2-40B4-BE49-F238E27FC236}">
                <a16:creationId xmlns:a16="http://schemas.microsoft.com/office/drawing/2014/main" id="{5D76EBC5-C41F-40CD-99B8-01A8A5FECDE0}"/>
              </a:ext>
            </a:extLst>
          </p:cNvPr>
          <p:cNvCxnSpPr/>
          <p:nvPr/>
        </p:nvCxnSpPr>
        <p:spPr>
          <a:xfrm>
            <a:off x="2003266" y="2953433"/>
            <a:ext cx="0" cy="805546"/>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29" name="رابط كسهم مستقيم 28">
            <a:extLst>
              <a:ext uri="{FF2B5EF4-FFF2-40B4-BE49-F238E27FC236}">
                <a16:creationId xmlns:a16="http://schemas.microsoft.com/office/drawing/2014/main" id="{E2124C15-2458-48CF-A3EC-B996EEE1FEFA}"/>
              </a:ext>
            </a:extLst>
          </p:cNvPr>
          <p:cNvCxnSpPr>
            <a:cxnSpLocks/>
          </p:cNvCxnSpPr>
          <p:nvPr/>
        </p:nvCxnSpPr>
        <p:spPr>
          <a:xfrm>
            <a:off x="2002567" y="2985077"/>
            <a:ext cx="5428171" cy="743841"/>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32" name="رابط كسهم مستقيم 31">
            <a:extLst>
              <a:ext uri="{FF2B5EF4-FFF2-40B4-BE49-F238E27FC236}">
                <a16:creationId xmlns:a16="http://schemas.microsoft.com/office/drawing/2014/main" id="{C378FF3B-8254-4057-9810-32674406AFA4}"/>
              </a:ext>
            </a:extLst>
          </p:cNvPr>
          <p:cNvCxnSpPr/>
          <p:nvPr/>
        </p:nvCxnSpPr>
        <p:spPr>
          <a:xfrm>
            <a:off x="2003265" y="3036101"/>
            <a:ext cx="2208695" cy="692817"/>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34" name="نجمة: 5 نقاط 33">
            <a:hlinkClick r:id="rId2" action="ppaction://hlinksldjump"/>
            <a:extLst>
              <a:ext uri="{FF2B5EF4-FFF2-40B4-BE49-F238E27FC236}">
                <a16:creationId xmlns:a16="http://schemas.microsoft.com/office/drawing/2014/main" id="{FE00A426-F596-4B33-BF7C-4D8CE08CC8C4}"/>
              </a:ext>
            </a:extLst>
          </p:cNvPr>
          <p:cNvSpPr/>
          <p:nvPr/>
        </p:nvSpPr>
        <p:spPr>
          <a:xfrm>
            <a:off x="490791" y="5661248"/>
            <a:ext cx="408801" cy="288032"/>
          </a:xfrm>
          <a:prstGeom prst="star5">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OM"/>
          </a:p>
        </p:txBody>
      </p:sp>
    </p:spTree>
    <p:extLst>
      <p:ext uri="{BB962C8B-B14F-4D97-AF65-F5344CB8AC3E}">
        <p14:creationId xmlns:p14="http://schemas.microsoft.com/office/powerpoint/2010/main" val="4077208864"/>
      </p:ext>
    </p:extLst>
  </p:cSld>
  <p:clrMapOvr>
    <a:masterClrMapping/>
  </p:clrMapOvr>
  <mc:AlternateContent xmlns:mc="http://schemas.openxmlformats.org/markup-compatibility/2006" xmlns:p14="http://schemas.microsoft.com/office/powerpoint/2010/main">
    <mc:Choice Requires="p14">
      <p:transition spd="slow" p14:dur="2000" advTm="89638"/>
    </mc:Choice>
    <mc:Fallback xmlns="">
      <p:transition spd="slow" advTm="89638"/>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6">
            <a:extLst>
              <a:ext uri="{FF2B5EF4-FFF2-40B4-BE49-F238E27FC236}">
                <a16:creationId xmlns:a16="http://schemas.microsoft.com/office/drawing/2014/main" id="{03B0D61C-38D3-4559-999C-FAB4A35EC2A4}"/>
              </a:ext>
            </a:extLst>
          </p:cNvPr>
          <p:cNvSpPr>
            <a:spLocks noGrp="1"/>
          </p:cNvSpPr>
          <p:nvPr>
            <p:ph idx="1"/>
          </p:nvPr>
        </p:nvSpPr>
        <p:spPr>
          <a:xfrm>
            <a:off x="457200" y="908720"/>
            <a:ext cx="8229600" cy="5184576"/>
          </a:xfrm>
        </p:spPr>
        <p:style>
          <a:lnRef idx="1">
            <a:schemeClr val="accent4"/>
          </a:lnRef>
          <a:fillRef idx="2">
            <a:schemeClr val="accent4"/>
          </a:fillRef>
          <a:effectRef idx="1">
            <a:schemeClr val="accent4"/>
          </a:effectRef>
          <a:fontRef idx="minor">
            <a:schemeClr val="dk1"/>
          </a:fontRef>
        </p:style>
        <p:txBody>
          <a:bodyPr>
            <a:normAutofit/>
          </a:bodyPr>
          <a:lstStyle/>
          <a:p>
            <a:pPr marL="0" indent="0">
              <a:buNone/>
            </a:pPr>
            <a:r>
              <a:rPr lang="ar-SA" sz="2800" dirty="0">
                <a:ln w="0"/>
                <a:solidFill>
                  <a:schemeClr val="tx1"/>
                </a:solidFill>
                <a:effectLst>
                  <a:outerShdw blurRad="38100" dist="38100" dir="2700000" algn="tl">
                    <a:srgbClr val="000000">
                      <a:alpha val="43137"/>
                    </a:srgbClr>
                  </a:outerShdw>
                </a:effectLst>
                <a:cs typeface="Akhbar MT" pitchFamily="2" charset="-78"/>
              </a:rPr>
              <a:t>وهنا يتم تحديد دور كل من المعلم والمعلم ، فأسلوب النظم يستقصي تحديد مسؤوليات العاملين في التعليم من متعلمين ومعلمين وغيرهم .</a:t>
            </a:r>
          </a:p>
          <a:p>
            <a:pPr>
              <a:buFont typeface="Wingdings" panose="05000000000000000000" pitchFamily="2" charset="2"/>
              <a:buChar char="ü"/>
            </a:pPr>
            <a:endParaRPr lang="ar-SA" sz="2800" dirty="0">
              <a:ln w="0"/>
              <a:solidFill>
                <a:schemeClr val="tx1"/>
              </a:solidFill>
              <a:effectLst>
                <a:outerShdw blurRad="38100" dist="38100" dir="2700000" algn="tl">
                  <a:srgbClr val="000000">
                    <a:alpha val="43137"/>
                  </a:srgbClr>
                </a:outerShdw>
              </a:effectLst>
              <a:cs typeface="Akhbar MT" pitchFamily="2" charset="-78"/>
            </a:endParaRPr>
          </a:p>
          <a:p>
            <a:pPr>
              <a:buFont typeface="Wingdings" panose="05000000000000000000" pitchFamily="2" charset="2"/>
              <a:buChar char="ü"/>
            </a:pPr>
            <a:r>
              <a:rPr lang="ar-SA" sz="2800" dirty="0">
                <a:ln w="0"/>
                <a:solidFill>
                  <a:schemeClr val="tx1"/>
                </a:solidFill>
                <a:effectLst>
                  <a:outerShdw blurRad="38100" dist="38100" dir="2700000" algn="tl">
                    <a:srgbClr val="000000">
                      <a:alpha val="43137"/>
                    </a:srgbClr>
                  </a:outerShdw>
                </a:effectLst>
                <a:cs typeface="Akhbar MT" pitchFamily="2" charset="-78"/>
              </a:rPr>
              <a:t>فالمعلم هو المنسق للخبرات التعلمية وقائد للمناقشة ومدرب للمتعلمين وعضو في فريق تعليمي بالتعاون مع زملائه بمناقشة الأهداف التعليمية لمحتوى مادة ما أو طرق تدريس أو استراتيجيات أو وسائل عرض.</a:t>
            </a:r>
          </a:p>
          <a:p>
            <a:pPr>
              <a:buFont typeface="Wingdings" panose="05000000000000000000" pitchFamily="2" charset="2"/>
              <a:buChar char="ü"/>
            </a:pPr>
            <a:r>
              <a:rPr lang="ar-SA" sz="2800" dirty="0">
                <a:ln w="0"/>
                <a:solidFill>
                  <a:schemeClr val="tx1"/>
                </a:solidFill>
                <a:effectLst>
                  <a:outerShdw blurRad="38100" dist="38100" dir="2700000" algn="tl">
                    <a:srgbClr val="000000">
                      <a:alpha val="43137"/>
                    </a:srgbClr>
                  </a:outerShdw>
                </a:effectLst>
                <a:cs typeface="Akhbar MT" pitchFamily="2" charset="-78"/>
              </a:rPr>
              <a:t>أما المتعلم فهو محور العملية التعليمية التعلمية والباحث عن المعرفة.</a:t>
            </a:r>
            <a:endParaRPr lang="ar-SA" sz="2800" dirty="0">
              <a:ln w="0"/>
              <a:solidFill>
                <a:schemeClr val="tx1"/>
              </a:solidFill>
              <a:effectLst>
                <a:outerShdw blurRad="38100" dist="19050" dir="2700000" algn="tl" rotWithShape="0">
                  <a:schemeClr val="dk1">
                    <a:alpha val="40000"/>
                  </a:schemeClr>
                </a:outerShdw>
              </a:effectLst>
              <a:cs typeface="Akhbar MT" pitchFamily="2" charset="-78"/>
            </a:endParaRPr>
          </a:p>
          <a:p>
            <a:pPr marL="514350" indent="-514350">
              <a:buFont typeface="+mj-lt"/>
              <a:buAutoNum type="arabicPeriod"/>
            </a:pPr>
            <a:endParaRPr lang="ar-OM" sz="2800" dirty="0">
              <a:ln w="0"/>
              <a:solidFill>
                <a:schemeClr val="tx1"/>
              </a:solidFill>
              <a:effectLst>
                <a:outerShdw blurRad="38100" dist="19050" dir="2700000" algn="tl" rotWithShape="0">
                  <a:schemeClr val="dk1">
                    <a:alpha val="40000"/>
                  </a:schemeClr>
                </a:outerShdw>
              </a:effectLst>
              <a:cs typeface="Akhbar MT" pitchFamily="2" charset="-78"/>
            </a:endParaRPr>
          </a:p>
        </p:txBody>
      </p:sp>
      <p:sp>
        <p:nvSpPr>
          <p:cNvPr id="2" name="نجمة: 5 نقاط 1">
            <a:hlinkClick r:id="rId2" action="ppaction://hlinksldjump"/>
            <a:extLst>
              <a:ext uri="{FF2B5EF4-FFF2-40B4-BE49-F238E27FC236}">
                <a16:creationId xmlns:a16="http://schemas.microsoft.com/office/drawing/2014/main" id="{5184BF13-C683-446F-81B0-B64D2D100A0F}"/>
              </a:ext>
            </a:extLst>
          </p:cNvPr>
          <p:cNvSpPr/>
          <p:nvPr/>
        </p:nvSpPr>
        <p:spPr>
          <a:xfrm>
            <a:off x="1763688" y="3789040"/>
            <a:ext cx="408801" cy="288032"/>
          </a:xfrm>
          <a:prstGeom prst="star5">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OM"/>
          </a:p>
        </p:txBody>
      </p:sp>
    </p:spTree>
    <p:extLst>
      <p:ext uri="{BB962C8B-B14F-4D97-AF65-F5344CB8AC3E}">
        <p14:creationId xmlns:p14="http://schemas.microsoft.com/office/powerpoint/2010/main" val="1974802867"/>
      </p:ext>
    </p:extLst>
  </p:cSld>
  <p:clrMapOvr>
    <a:masterClrMapping/>
  </p:clrMapOvr>
  <mc:AlternateContent xmlns:mc="http://schemas.openxmlformats.org/markup-compatibility/2006" xmlns:p14="http://schemas.microsoft.com/office/powerpoint/2010/main">
    <mc:Choice Requires="p14">
      <p:transition spd="slow" p14:dur="2000" advTm="24437"/>
    </mc:Choice>
    <mc:Fallback xmlns="">
      <p:transition spd="slow" advTm="24437"/>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لمحتوى 6">
            <a:extLst>
              <a:ext uri="{FF2B5EF4-FFF2-40B4-BE49-F238E27FC236}">
                <a16:creationId xmlns:a16="http://schemas.microsoft.com/office/drawing/2014/main" id="{03B0D61C-38D3-4559-999C-FAB4A35EC2A4}"/>
              </a:ext>
            </a:extLst>
          </p:cNvPr>
          <p:cNvSpPr>
            <a:spLocks noGrp="1"/>
          </p:cNvSpPr>
          <p:nvPr>
            <p:ph idx="1"/>
          </p:nvPr>
        </p:nvSpPr>
        <p:spPr>
          <a:xfrm>
            <a:off x="457200" y="908720"/>
            <a:ext cx="8229600" cy="5184576"/>
          </a:xfrm>
        </p:spPr>
        <p:style>
          <a:lnRef idx="1">
            <a:schemeClr val="accent4"/>
          </a:lnRef>
          <a:fillRef idx="2">
            <a:schemeClr val="accent4"/>
          </a:fillRef>
          <a:effectRef idx="1">
            <a:schemeClr val="accent4"/>
          </a:effectRef>
          <a:fontRef idx="minor">
            <a:schemeClr val="dk1"/>
          </a:fontRef>
        </p:style>
        <p:txBody>
          <a:bodyPr>
            <a:normAutofit/>
          </a:bodyPr>
          <a:lstStyle/>
          <a:p>
            <a:pPr marL="0" indent="0">
              <a:buNone/>
            </a:pPr>
            <a:r>
              <a:rPr lang="ar-SA" sz="2800" dirty="0">
                <a:ln w="0"/>
                <a:solidFill>
                  <a:schemeClr val="tx1"/>
                </a:solidFill>
                <a:effectLst>
                  <a:outerShdw blurRad="38100" dist="38100" dir="2700000" algn="tl">
                    <a:srgbClr val="000000">
                      <a:alpha val="43137"/>
                    </a:srgbClr>
                  </a:outerShdw>
                </a:effectLst>
                <a:cs typeface="Akhbar MT" pitchFamily="2" charset="-78"/>
              </a:rPr>
              <a:t>إن الأسلوب النظامي يقتضي الاهتمام باختيار المواد التعليمية ووسائل الاتصال التربوية الخاصة بعملية النظام، وتنوع الأهداف التعليمية والوسائل التي يخدمها ، والتسهيلات والمصادر المتاحة لمعلم والمتعلمين</a:t>
            </a:r>
          </a:p>
          <a:p>
            <a:pPr marL="0" indent="0">
              <a:buNone/>
            </a:pPr>
            <a:endParaRPr lang="ar-SA" sz="2800" dirty="0">
              <a:ln w="0"/>
              <a:solidFill>
                <a:schemeClr val="tx1"/>
              </a:solidFill>
              <a:effectLst>
                <a:outerShdw blurRad="38100" dist="19050" dir="2700000" algn="tl" rotWithShape="0">
                  <a:schemeClr val="dk1">
                    <a:alpha val="40000"/>
                  </a:schemeClr>
                </a:outerShdw>
              </a:effectLst>
              <a:cs typeface="Akhbar MT" pitchFamily="2" charset="-78"/>
            </a:endParaRPr>
          </a:p>
          <a:p>
            <a:pPr marL="0" indent="0">
              <a:buNone/>
            </a:pPr>
            <a:endParaRPr lang="ar-OM" sz="2800" dirty="0">
              <a:ln w="0"/>
              <a:solidFill>
                <a:schemeClr val="tx1"/>
              </a:solidFill>
              <a:effectLst>
                <a:outerShdw blurRad="38100" dist="19050" dir="2700000" algn="tl" rotWithShape="0">
                  <a:schemeClr val="dk1">
                    <a:alpha val="40000"/>
                  </a:schemeClr>
                </a:outerShdw>
              </a:effectLst>
              <a:cs typeface="Akhbar MT" pitchFamily="2" charset="-78"/>
            </a:endParaRPr>
          </a:p>
        </p:txBody>
      </p:sp>
      <p:sp>
        <p:nvSpPr>
          <p:cNvPr id="3" name="نجمة: 5 نقاط 2">
            <a:hlinkClick r:id="rId2" action="ppaction://hlinksldjump"/>
            <a:extLst>
              <a:ext uri="{FF2B5EF4-FFF2-40B4-BE49-F238E27FC236}">
                <a16:creationId xmlns:a16="http://schemas.microsoft.com/office/drawing/2014/main" id="{D1D2684A-5204-4C58-87F0-2BD122A6D203}"/>
              </a:ext>
            </a:extLst>
          </p:cNvPr>
          <p:cNvSpPr/>
          <p:nvPr/>
        </p:nvSpPr>
        <p:spPr>
          <a:xfrm>
            <a:off x="827584" y="5373216"/>
            <a:ext cx="384543" cy="401216"/>
          </a:xfrm>
          <a:prstGeom prst="star5">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OM"/>
          </a:p>
        </p:txBody>
      </p:sp>
      <p:graphicFrame>
        <p:nvGraphicFramePr>
          <p:cNvPr id="2" name="جدول 3">
            <a:extLst>
              <a:ext uri="{FF2B5EF4-FFF2-40B4-BE49-F238E27FC236}">
                <a16:creationId xmlns:a16="http://schemas.microsoft.com/office/drawing/2014/main" id="{4FB967C7-A289-489D-AA09-BE67C5580E93}"/>
              </a:ext>
            </a:extLst>
          </p:cNvPr>
          <p:cNvGraphicFramePr>
            <a:graphicFrameLocks noGrp="1"/>
          </p:cNvGraphicFramePr>
          <p:nvPr>
            <p:extLst>
              <p:ext uri="{D42A27DB-BD31-4B8C-83A1-F6EECF244321}">
                <p14:modId xmlns:p14="http://schemas.microsoft.com/office/powerpoint/2010/main" val="3084429722"/>
              </p:ext>
            </p:extLst>
          </p:nvPr>
        </p:nvGraphicFramePr>
        <p:xfrm>
          <a:off x="1691680" y="2501900"/>
          <a:ext cx="6096000" cy="2727302"/>
        </p:xfrm>
        <a:graphic>
          <a:graphicData uri="http://schemas.openxmlformats.org/drawingml/2006/table">
            <a:tbl>
              <a:tblPr rtl="1" firstRow="1" bandRow="1">
                <a:tableStyleId>{E269D01E-BC32-4049-B463-5C60D7B0CCD2}</a:tableStyleId>
              </a:tblPr>
              <a:tblGrid>
                <a:gridCol w="3048000">
                  <a:extLst>
                    <a:ext uri="{9D8B030D-6E8A-4147-A177-3AD203B41FA5}">
                      <a16:colId xmlns:a16="http://schemas.microsoft.com/office/drawing/2014/main" val="1144044613"/>
                    </a:ext>
                  </a:extLst>
                </a:gridCol>
                <a:gridCol w="3048000">
                  <a:extLst>
                    <a:ext uri="{9D8B030D-6E8A-4147-A177-3AD203B41FA5}">
                      <a16:colId xmlns:a16="http://schemas.microsoft.com/office/drawing/2014/main" val="2685349738"/>
                    </a:ext>
                  </a:extLst>
                </a:gridCol>
              </a:tblGrid>
              <a:tr h="642558">
                <a:tc>
                  <a:txBody>
                    <a:bodyPr/>
                    <a:lstStyle/>
                    <a:p>
                      <a:pPr marL="0" algn="ctr" defTabSz="914400" rtl="1" eaLnBrk="1" latinLnBrk="0" hangingPunct="1"/>
                      <a:r>
                        <a:rPr lang="ar-SA" sz="2800" b="1" kern="1200" dirty="0">
                          <a:solidFill>
                            <a:schemeClr val="bg1"/>
                          </a:solidFill>
                        </a:rPr>
                        <a:t> الأجهزة التعليمية </a:t>
                      </a:r>
                      <a:endParaRPr lang="ar-OM" sz="2800" b="1" kern="1200" dirty="0">
                        <a:solidFill>
                          <a:schemeClr val="bg1"/>
                        </a:solidFill>
                        <a:latin typeface="+mn-lt"/>
                        <a:ea typeface="+mn-ea"/>
                        <a:cs typeface="+mn-cs"/>
                      </a:endParaRPr>
                    </a:p>
                  </a:txBody>
                  <a:tcPr/>
                </a:tc>
                <a:tc>
                  <a:txBody>
                    <a:bodyPr/>
                    <a:lstStyle/>
                    <a:p>
                      <a:pPr algn="ctr" rtl="1"/>
                      <a:r>
                        <a:rPr lang="ar-SA" sz="2800" b="1" kern="1200" dirty="0">
                          <a:solidFill>
                            <a:schemeClr val="bg1"/>
                          </a:solidFill>
                        </a:rPr>
                        <a:t> المواد التعليمية </a:t>
                      </a:r>
                      <a:endParaRPr lang="ar-OM" sz="2800" b="1" kern="1200" dirty="0">
                        <a:solidFill>
                          <a:schemeClr val="bg1"/>
                        </a:solidFill>
                        <a:latin typeface="+mn-lt"/>
                        <a:ea typeface="+mn-ea"/>
                        <a:cs typeface="+mn-cs"/>
                      </a:endParaRPr>
                    </a:p>
                  </a:txBody>
                  <a:tcPr/>
                </a:tc>
                <a:extLst>
                  <a:ext uri="{0D108BD9-81ED-4DB2-BD59-A6C34878D82A}">
                    <a16:rowId xmlns:a16="http://schemas.microsoft.com/office/drawing/2014/main" val="456297045"/>
                  </a:ext>
                </a:extLst>
              </a:tr>
              <a:tr h="521186">
                <a:tc>
                  <a:txBody>
                    <a:bodyPr/>
                    <a:lstStyle/>
                    <a:p>
                      <a:pPr algn="ctr" rtl="1"/>
                      <a:r>
                        <a:rPr lang="ar-SA" b="1" dirty="0"/>
                        <a:t>  مسجل الأشرطة</a:t>
                      </a:r>
                      <a:endParaRPr lang="ar-OM" b="1" dirty="0"/>
                    </a:p>
                  </a:txBody>
                  <a:tcPr/>
                </a:tc>
                <a:tc>
                  <a:txBody>
                    <a:bodyPr/>
                    <a:lstStyle/>
                    <a:p>
                      <a:pPr algn="ctr" rtl="1"/>
                      <a:r>
                        <a:rPr lang="ar-SA" b="1" dirty="0"/>
                        <a:t> الكتب المقررة</a:t>
                      </a:r>
                      <a:endParaRPr lang="ar-OM" b="1" dirty="0"/>
                    </a:p>
                  </a:txBody>
                  <a:tcPr/>
                </a:tc>
                <a:extLst>
                  <a:ext uri="{0D108BD9-81ED-4DB2-BD59-A6C34878D82A}">
                    <a16:rowId xmlns:a16="http://schemas.microsoft.com/office/drawing/2014/main" val="3965308961"/>
                  </a:ext>
                </a:extLst>
              </a:tr>
              <a:tr h="521186">
                <a:tc>
                  <a:txBody>
                    <a:bodyPr/>
                    <a:lstStyle/>
                    <a:p>
                      <a:pPr algn="ctr" rtl="1"/>
                      <a:r>
                        <a:rPr lang="ar-SA" b="1" dirty="0"/>
                        <a:t> جهاز عرض الشفافيات</a:t>
                      </a:r>
                      <a:endParaRPr lang="ar-OM" b="1" dirty="0"/>
                    </a:p>
                  </a:txBody>
                  <a:tcPr/>
                </a:tc>
                <a:tc>
                  <a:txBody>
                    <a:bodyPr/>
                    <a:lstStyle/>
                    <a:p>
                      <a:pPr algn="ctr" rtl="1"/>
                      <a:r>
                        <a:rPr lang="ar-SA" b="1" dirty="0"/>
                        <a:t>المراجع</a:t>
                      </a:r>
                      <a:endParaRPr lang="ar-OM" b="1" dirty="0"/>
                    </a:p>
                  </a:txBody>
                  <a:tcPr/>
                </a:tc>
                <a:extLst>
                  <a:ext uri="{0D108BD9-81ED-4DB2-BD59-A6C34878D82A}">
                    <a16:rowId xmlns:a16="http://schemas.microsoft.com/office/drawing/2014/main" val="1632026339"/>
                  </a:ext>
                </a:extLst>
              </a:tr>
              <a:tr h="521186">
                <a:tc>
                  <a:txBody>
                    <a:bodyPr/>
                    <a:lstStyle/>
                    <a:p>
                      <a:pPr algn="ctr" rtl="1"/>
                      <a:r>
                        <a:rPr lang="ar-SA" b="1" dirty="0"/>
                        <a:t>جهاز عرض الشرائح</a:t>
                      </a:r>
                      <a:endParaRPr lang="ar-OM" b="1" dirty="0"/>
                    </a:p>
                  </a:txBody>
                  <a:tcPr/>
                </a:tc>
                <a:tc>
                  <a:txBody>
                    <a:bodyPr/>
                    <a:lstStyle/>
                    <a:p>
                      <a:pPr algn="ctr" rtl="1"/>
                      <a:r>
                        <a:rPr lang="ar-SA" b="1" dirty="0"/>
                        <a:t>المجلات</a:t>
                      </a:r>
                      <a:endParaRPr lang="ar-OM" b="1" dirty="0"/>
                    </a:p>
                  </a:txBody>
                  <a:tcPr/>
                </a:tc>
                <a:extLst>
                  <a:ext uri="{0D108BD9-81ED-4DB2-BD59-A6C34878D82A}">
                    <a16:rowId xmlns:a16="http://schemas.microsoft.com/office/drawing/2014/main" val="2166631745"/>
                  </a:ext>
                </a:extLst>
              </a:tr>
              <a:tr h="521186">
                <a:tc>
                  <a:txBody>
                    <a:bodyPr/>
                    <a:lstStyle/>
                    <a:p>
                      <a:pPr algn="ctr" rtl="1"/>
                      <a:r>
                        <a:rPr lang="ar-SA" b="1" dirty="0"/>
                        <a:t>جهاز الحاسوب</a:t>
                      </a:r>
                      <a:endParaRPr lang="ar-OM" b="1" dirty="0"/>
                    </a:p>
                  </a:txBody>
                  <a:tcPr/>
                </a:tc>
                <a:tc>
                  <a:txBody>
                    <a:bodyPr/>
                    <a:lstStyle/>
                    <a:p>
                      <a:pPr algn="ctr" rtl="1"/>
                      <a:r>
                        <a:rPr lang="ar-SA" b="1" dirty="0"/>
                        <a:t>البرامج التلفزيونية </a:t>
                      </a:r>
                      <a:endParaRPr lang="ar-OM" b="1" dirty="0"/>
                    </a:p>
                  </a:txBody>
                  <a:tcPr/>
                </a:tc>
                <a:extLst>
                  <a:ext uri="{0D108BD9-81ED-4DB2-BD59-A6C34878D82A}">
                    <a16:rowId xmlns:a16="http://schemas.microsoft.com/office/drawing/2014/main" val="4224028400"/>
                  </a:ext>
                </a:extLst>
              </a:tr>
            </a:tbl>
          </a:graphicData>
        </a:graphic>
      </p:graphicFrame>
    </p:spTree>
    <p:extLst>
      <p:ext uri="{BB962C8B-B14F-4D97-AF65-F5344CB8AC3E}">
        <p14:creationId xmlns:p14="http://schemas.microsoft.com/office/powerpoint/2010/main" val="2433781354"/>
      </p:ext>
    </p:extLst>
  </p:cSld>
  <p:clrMapOvr>
    <a:masterClrMapping/>
  </p:clrMapOvr>
  <mc:AlternateContent xmlns:mc="http://schemas.openxmlformats.org/markup-compatibility/2006" xmlns:p14="http://schemas.microsoft.com/office/powerpoint/2010/main">
    <mc:Choice Requires="p14">
      <p:transition spd="slow" p14:dur="2000" advTm="164289"/>
    </mc:Choice>
    <mc:Fallback xmlns="">
      <p:transition spd="slow" advTm="164289"/>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5035</TotalTime>
  <Words>676</Words>
  <Application>Microsoft Office PowerPoint</Application>
  <PresentationFormat>عرض على الشاشة (4:3)</PresentationFormat>
  <Paragraphs>76</Paragraphs>
  <Slides>12</Slides>
  <Notes>2</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12</vt:i4>
      </vt:variant>
    </vt:vector>
  </HeadingPairs>
  <TitlesOfParts>
    <vt:vector size="17" baseType="lpstr">
      <vt:lpstr>Arial</vt:lpstr>
      <vt:lpstr>Calibri</vt:lpstr>
      <vt:lpstr>Microsoft Uighur</vt:lpstr>
      <vt:lpstr>Wingdings</vt:lpstr>
      <vt:lpstr>Office Theme</vt:lpstr>
      <vt:lpstr>المخرج العام للبرنامج :   يستقصي المفاهيم والنظريات والأسس الفلسفية والتربوية ذات الصلة بالمجال التربوي.   بنهاية هذه الوحدة التعليمية ستكون قادراً على :    التعرف على مفهوم تكنولوجيا التعليم وتطورها وأهميتها في العملية التربوية وأثرها والدور الجديد لكل من المعلم والمتعلم وعلاقتها بأسلوب النظم كيفية تحليل نماذج للتعليم باستخدام أسلوب النظم.   المخرج العام للوحدة التعليمية :   ربط مفاهيم ونظريات تكنولوجيا التعليم في العملية التعليمية التعلمية</vt:lpstr>
      <vt:lpstr>تكنولوجيا التعليم وطرائق التدريس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Amina Abdulaziz Al. Shizawi</dc:creator>
  <cp:lastModifiedBy>Nawal Hamad Al Sheerawi</cp:lastModifiedBy>
  <cp:revision>63</cp:revision>
  <dcterms:created xsi:type="dcterms:W3CDTF">2015-08-04T05:55:31Z</dcterms:created>
  <dcterms:modified xsi:type="dcterms:W3CDTF">2022-09-09T08:27:47Z</dcterms:modified>
</cp:coreProperties>
</file>