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98" r:id="rId3"/>
    <p:sldId id="293" r:id="rId4"/>
    <p:sldId id="289" r:id="rId5"/>
    <p:sldId id="258" r:id="rId6"/>
    <p:sldId id="270" r:id="rId7"/>
    <p:sldId id="268" r:id="rId8"/>
    <p:sldId id="290" r:id="rId9"/>
    <p:sldId id="259" r:id="rId10"/>
  </p:sldIdLst>
  <p:sldSz cx="18288000" cy="13716000"/>
  <p:notesSz cx="6858000" cy="9144000"/>
  <p:defaultText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A26"/>
    <a:srgbClr val="09223F"/>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77"/>
    <p:restoredTop sz="94500"/>
  </p:normalViewPr>
  <p:slideViewPr>
    <p:cSldViewPr showGuides="1">
      <p:cViewPr varScale="1">
        <p:scale>
          <a:sx n="29" d="100"/>
          <a:sy n="29" d="100"/>
        </p:scale>
        <p:origin x="122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10/28/2022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7"/>
            <a:ext cx="4114800" cy="11703050"/>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914400" y="549277"/>
            <a:ext cx="12039600" cy="1170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03/04/1444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886908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Picture Placeholder 2"/>
          <p:cNvSpPr>
            <a:spLocks noGrp="1"/>
          </p:cNvSpPr>
          <p:nvPr>
            <p:ph type="pic" sz="quarter" idx="16"/>
          </p:nvPr>
        </p:nvSpPr>
        <p:spPr>
          <a:xfrm>
            <a:off x="0" y="737320"/>
            <a:ext cx="4569630" cy="579120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17"/>
          </p:nvPr>
        </p:nvSpPr>
        <p:spPr>
          <a:xfrm>
            <a:off x="4569630" y="737320"/>
            <a:ext cx="4569630" cy="579120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18"/>
          </p:nvPr>
        </p:nvSpPr>
        <p:spPr>
          <a:xfrm>
            <a:off x="9144000" y="737320"/>
            <a:ext cx="4569630" cy="5791200"/>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9"/>
          </p:nvPr>
        </p:nvSpPr>
        <p:spPr>
          <a:xfrm>
            <a:off x="13713630" y="737320"/>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9"/>
          </p:nvPr>
        </p:nvSpPr>
        <p:spPr>
          <a:xfrm>
            <a:off x="-27499" y="737320"/>
            <a:ext cx="6105166" cy="12241360"/>
          </a:xfrm>
          <a:solidFill>
            <a:schemeClr val="bg1">
              <a:lumMod val="95000"/>
            </a:schemeClr>
          </a:solidFill>
        </p:spPr>
        <p:txBody>
          <a:bodyPr>
            <a:normAutofit/>
          </a:bodyPr>
          <a:lstStyle>
            <a:lvl1pPr>
              <a:defRPr sz="2101"/>
            </a:lvl1pPr>
          </a:lstStyle>
          <a:p>
            <a:endParaRPr lang="en-US"/>
          </a:p>
        </p:txBody>
      </p:sp>
      <p:sp>
        <p:nvSpPr>
          <p:cNvPr id="8" name="Picture Placeholder 2"/>
          <p:cNvSpPr>
            <a:spLocks noGrp="1"/>
          </p:cNvSpPr>
          <p:nvPr>
            <p:ph type="pic" sz="quarter" idx="20"/>
          </p:nvPr>
        </p:nvSpPr>
        <p:spPr>
          <a:xfrm>
            <a:off x="6105168" y="737320"/>
            <a:ext cx="6077666" cy="1224136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1"/>
          </p:nvPr>
        </p:nvSpPr>
        <p:spPr>
          <a:xfrm>
            <a:off x="12210334" y="737320"/>
            <a:ext cx="6077666" cy="122413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1"/>
          <p:cNvSpPr>
            <a:spLocks noGrp="1"/>
          </p:cNvSpPr>
          <p:nvPr>
            <p:ph type="pic" sz="quarter" idx="26"/>
          </p:nvPr>
        </p:nvSpPr>
        <p:spPr>
          <a:xfrm>
            <a:off x="0" y="8442176"/>
            <a:ext cx="18288000" cy="4457700"/>
          </a:xfrm>
        </p:spPr>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2"/>
          <p:cNvSpPr>
            <a:spLocks noGrp="1"/>
          </p:cNvSpPr>
          <p:nvPr>
            <p:ph type="pic" sz="quarter" idx="16"/>
          </p:nvPr>
        </p:nvSpPr>
        <p:spPr>
          <a:xfrm>
            <a:off x="0" y="7146032"/>
            <a:ext cx="4569630" cy="5791200"/>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7"/>
          </p:nvPr>
        </p:nvSpPr>
        <p:spPr>
          <a:xfrm>
            <a:off x="4569630" y="7146032"/>
            <a:ext cx="4569630" cy="5791200"/>
          </a:xfrm>
          <a:solidFill>
            <a:schemeClr val="bg1">
              <a:lumMod val="95000"/>
            </a:schemeClr>
          </a:solidFill>
        </p:spPr>
        <p:txBody>
          <a:bodyPr>
            <a:normAutofit/>
          </a:bodyPr>
          <a:lstStyle>
            <a:lvl1pPr>
              <a:defRPr sz="2101"/>
            </a:lvl1pPr>
          </a:lstStyle>
          <a:p>
            <a:endParaRPr lang="en-US"/>
          </a:p>
        </p:txBody>
      </p:sp>
      <p:sp>
        <p:nvSpPr>
          <p:cNvPr id="12" name="Picture Placeholder 2"/>
          <p:cNvSpPr>
            <a:spLocks noGrp="1"/>
          </p:cNvSpPr>
          <p:nvPr>
            <p:ph type="pic" sz="quarter" idx="18"/>
          </p:nvPr>
        </p:nvSpPr>
        <p:spPr>
          <a:xfrm>
            <a:off x="9144000" y="7146032"/>
            <a:ext cx="4569630" cy="5791200"/>
          </a:xfrm>
          <a:solidFill>
            <a:schemeClr val="bg1">
              <a:lumMod val="95000"/>
            </a:schemeClr>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13713630" y="7146032"/>
            <a:ext cx="4569630" cy="57912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2"/>
          <p:cNvSpPr>
            <a:spLocks noGrp="1"/>
          </p:cNvSpPr>
          <p:nvPr>
            <p:ph type="pic" sz="quarter" idx="24"/>
          </p:nvPr>
        </p:nvSpPr>
        <p:spPr>
          <a:xfrm>
            <a:off x="11581985" y="665312"/>
            <a:ext cx="6719063" cy="1231336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03/04/1444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1" y="546100"/>
            <a:ext cx="6016626" cy="2324100"/>
          </a:xfrm>
        </p:spPr>
        <p:txBody>
          <a:bodyPr anchor="b"/>
          <a:lstStyle>
            <a:lvl1pPr algn="r">
              <a:defRPr sz="4000" b="1"/>
            </a:lvl1pPr>
          </a:lstStyle>
          <a:p>
            <a:r>
              <a:rPr lang="en-US"/>
              <a:t>Click to edit Master title style</a:t>
            </a:r>
            <a:endParaRPr lang="ar-OM"/>
          </a:p>
        </p:txBody>
      </p:sp>
      <p:sp>
        <p:nvSpPr>
          <p:cNvPr id="3" name="Content Placeholder 2"/>
          <p:cNvSpPr>
            <a:spLocks noGrp="1"/>
          </p:cNvSpPr>
          <p:nvPr>
            <p:ph idx="1"/>
          </p:nvPr>
        </p:nvSpPr>
        <p:spPr>
          <a:xfrm>
            <a:off x="7150100" y="546101"/>
            <a:ext cx="10223500" cy="1170622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914401" y="2870201"/>
            <a:ext cx="6016626" cy="9382126"/>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03/04/1444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6" y="9601200"/>
            <a:ext cx="10972800" cy="1133476"/>
          </a:xfrm>
        </p:spPr>
        <p:txBody>
          <a:bodyPr anchor="b"/>
          <a:lstStyle>
            <a:lvl1pPr algn="r">
              <a:defRPr sz="4000" b="1"/>
            </a:lvl1pPr>
          </a:lstStyle>
          <a:p>
            <a:r>
              <a:rPr lang="en-US"/>
              <a:t>Click to edit Master title style</a:t>
            </a:r>
            <a:endParaRPr lang="ar-OM"/>
          </a:p>
        </p:txBody>
      </p:sp>
      <p:sp>
        <p:nvSpPr>
          <p:cNvPr id="3" name="Picture Placeholder 2"/>
          <p:cNvSpPr>
            <a:spLocks noGrp="1"/>
          </p:cNvSpPr>
          <p:nvPr>
            <p:ph type="pic" idx="1"/>
          </p:nvPr>
        </p:nvSpPr>
        <p:spPr>
          <a:xfrm>
            <a:off x="3584576" y="1225550"/>
            <a:ext cx="10972800" cy="822960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endParaRPr lang="ar-OM"/>
          </a:p>
        </p:txBody>
      </p:sp>
      <p:sp>
        <p:nvSpPr>
          <p:cNvPr id="4" name="Text Placeholder 3"/>
          <p:cNvSpPr>
            <a:spLocks noGrp="1"/>
          </p:cNvSpPr>
          <p:nvPr>
            <p:ph type="body" sz="half" idx="2"/>
          </p:nvPr>
        </p:nvSpPr>
        <p:spPr>
          <a:xfrm>
            <a:off x="3584576" y="10734676"/>
            <a:ext cx="10972800" cy="1609724"/>
          </a:xfrm>
        </p:spPr>
        <p:txBody>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03/04/1444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49276"/>
            <a:ext cx="16459200" cy="2286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914400" y="3200401"/>
            <a:ext cx="16459200" cy="9051926"/>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13106400" y="12712701"/>
            <a:ext cx="4267200" cy="730250"/>
          </a:xfrm>
          <a:prstGeom prst="rect">
            <a:avLst/>
          </a:prstGeom>
        </p:spPr>
        <p:txBody>
          <a:bodyPr vert="horz" lIns="91440" tIns="45720" rIns="91440" bIns="45720" rtlCol="1" anchor="ctr"/>
          <a:lstStyle>
            <a:lvl1pPr algn="r">
              <a:defRPr sz="2400">
                <a:solidFill>
                  <a:schemeClr val="tx1">
                    <a:tint val="75000"/>
                  </a:schemeClr>
                </a:solidFill>
              </a:defRPr>
            </a:lvl1pPr>
          </a:lstStyle>
          <a:p>
            <a:fld id="{ABBF00E5-FE97-4F0C-9773-7299A5E6E81B}" type="datetimeFigureOut">
              <a:rPr lang="ar-OM" smtClean="0"/>
              <a:t>03/04/1444</a:t>
            </a:fld>
            <a:endParaRPr lang="ar-OM"/>
          </a:p>
        </p:txBody>
      </p:sp>
      <p:sp>
        <p:nvSpPr>
          <p:cNvPr id="5" name="Footer Placeholder 4"/>
          <p:cNvSpPr>
            <a:spLocks noGrp="1"/>
          </p:cNvSpPr>
          <p:nvPr>
            <p:ph type="ftr" sz="quarter" idx="3"/>
          </p:nvPr>
        </p:nvSpPr>
        <p:spPr>
          <a:xfrm>
            <a:off x="6248400" y="12712701"/>
            <a:ext cx="5791200" cy="730250"/>
          </a:xfrm>
          <a:prstGeom prst="rect">
            <a:avLst/>
          </a:prstGeom>
        </p:spPr>
        <p:txBody>
          <a:bodyPr vert="horz" lIns="91440" tIns="45720" rIns="91440" bIns="45720" rtlCol="1" anchor="ctr"/>
          <a:lstStyle>
            <a:lvl1pPr algn="ctr">
              <a:defRPr sz="24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914400" y="12712701"/>
            <a:ext cx="4267200" cy="730250"/>
          </a:xfrm>
          <a:prstGeom prst="rect">
            <a:avLst/>
          </a:prstGeom>
        </p:spPr>
        <p:txBody>
          <a:bodyPr vert="horz" lIns="91440" tIns="45720" rIns="91440" bIns="45720" rtlCol="1" anchor="ctr"/>
          <a:lstStyle>
            <a:lvl1pPr algn="l">
              <a:defRPr sz="24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828800" rtl="1" eaLnBrk="1" latinLnBrk="0" hangingPunct="1">
        <a:spcBef>
          <a:spcPct val="0"/>
        </a:spcBef>
        <a:buNone/>
        <a:defRPr sz="8800" kern="1200">
          <a:solidFill>
            <a:schemeClr val="tx1"/>
          </a:solidFill>
          <a:latin typeface="+mj-lt"/>
          <a:ea typeface="+mj-ea"/>
          <a:cs typeface="+mj-cs"/>
        </a:defRPr>
      </a:lvl1pPr>
    </p:titleStyle>
    <p:bodyStyle>
      <a:lvl1pPr marL="685800" indent="-685800" algn="r" defTabSz="1828800" rtl="1"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1pPr>
      <a:lvl2pPr marL="1485900" indent="-571500" algn="r" defTabSz="1828800" rtl="1" eaLnBrk="1" latinLnBrk="0" hangingPunct="1">
        <a:spcBef>
          <a:spcPct val="20000"/>
        </a:spcBef>
        <a:buFont typeface="Arial" panose="020B0604020202020204" pitchFamily="34" charset="0"/>
        <a:buChar char="–"/>
        <a:defRPr sz="5600" kern="1200">
          <a:solidFill>
            <a:schemeClr val="tx1"/>
          </a:solidFill>
          <a:latin typeface="+mn-lt"/>
          <a:ea typeface="+mn-ea"/>
          <a:cs typeface="+mn-cs"/>
        </a:defRPr>
      </a:lvl2pPr>
      <a:lvl3pPr marL="2286000" indent="-457200" algn="r" defTabSz="1828800" rtl="1"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3pPr>
      <a:lvl4pPr marL="3200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4pPr>
      <a:lvl5pPr marL="41148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5pPr>
      <a:lvl6pPr marL="50292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6pPr>
      <a:lvl7pPr marL="59436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7pPr>
      <a:lvl8pPr marL="68580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8pPr>
      <a:lvl9pPr marL="7772400" indent="-457200" algn="r" defTabSz="1828800" rtl="1" eaLnBrk="1" latinLnBrk="0" hangingPunct="1">
        <a:spcBef>
          <a:spcPct val="20000"/>
        </a:spcBef>
        <a:buFont typeface="Arial" panose="020B0604020202020204" pitchFamily="34" charset="0"/>
        <a:buChar char="•"/>
        <a:defRPr sz="4000" kern="1200">
          <a:solidFill>
            <a:schemeClr val="tx1"/>
          </a:solidFill>
          <a:latin typeface="+mn-lt"/>
          <a:ea typeface="+mn-ea"/>
          <a:cs typeface="+mn-cs"/>
        </a:defRPr>
      </a:lvl9pPr>
    </p:bodyStyle>
    <p:otherStyle>
      <a:defPPr>
        <a:defRPr lang="ar-OM"/>
      </a:defPPr>
      <a:lvl1pPr marL="0" algn="r" defTabSz="1828800" rtl="1" eaLnBrk="1" latinLnBrk="0" hangingPunct="1">
        <a:defRPr sz="3600" kern="1200">
          <a:solidFill>
            <a:schemeClr val="tx1"/>
          </a:solidFill>
          <a:latin typeface="+mn-lt"/>
          <a:ea typeface="+mn-ea"/>
          <a:cs typeface="+mn-cs"/>
        </a:defRPr>
      </a:lvl1pPr>
      <a:lvl2pPr marL="914400" algn="r" defTabSz="1828800" rtl="1" eaLnBrk="1" latinLnBrk="0" hangingPunct="1">
        <a:defRPr sz="3600" kern="1200">
          <a:solidFill>
            <a:schemeClr val="tx1"/>
          </a:solidFill>
          <a:latin typeface="+mn-lt"/>
          <a:ea typeface="+mn-ea"/>
          <a:cs typeface="+mn-cs"/>
        </a:defRPr>
      </a:lvl2pPr>
      <a:lvl3pPr marL="1828800" algn="r" defTabSz="1828800" rtl="1" eaLnBrk="1" latinLnBrk="0" hangingPunct="1">
        <a:defRPr sz="3600" kern="1200">
          <a:solidFill>
            <a:schemeClr val="tx1"/>
          </a:solidFill>
          <a:latin typeface="+mn-lt"/>
          <a:ea typeface="+mn-ea"/>
          <a:cs typeface="+mn-cs"/>
        </a:defRPr>
      </a:lvl3pPr>
      <a:lvl4pPr marL="2743200" algn="r" defTabSz="1828800" rtl="1" eaLnBrk="1" latinLnBrk="0" hangingPunct="1">
        <a:defRPr sz="3600" kern="1200">
          <a:solidFill>
            <a:schemeClr val="tx1"/>
          </a:solidFill>
          <a:latin typeface="+mn-lt"/>
          <a:ea typeface="+mn-ea"/>
          <a:cs typeface="+mn-cs"/>
        </a:defRPr>
      </a:lvl4pPr>
      <a:lvl5pPr marL="3657600" algn="r" defTabSz="1828800" rtl="1" eaLnBrk="1" latinLnBrk="0" hangingPunct="1">
        <a:defRPr sz="3600" kern="1200">
          <a:solidFill>
            <a:schemeClr val="tx1"/>
          </a:solidFill>
          <a:latin typeface="+mn-lt"/>
          <a:ea typeface="+mn-ea"/>
          <a:cs typeface="+mn-cs"/>
        </a:defRPr>
      </a:lvl5pPr>
      <a:lvl6pPr marL="4572000" algn="r" defTabSz="1828800" rtl="1" eaLnBrk="1" latinLnBrk="0" hangingPunct="1">
        <a:defRPr sz="3600" kern="1200">
          <a:solidFill>
            <a:schemeClr val="tx1"/>
          </a:solidFill>
          <a:latin typeface="+mn-lt"/>
          <a:ea typeface="+mn-ea"/>
          <a:cs typeface="+mn-cs"/>
        </a:defRPr>
      </a:lvl6pPr>
      <a:lvl7pPr marL="5486400" algn="r" defTabSz="1828800" rtl="1" eaLnBrk="1" latinLnBrk="0" hangingPunct="1">
        <a:defRPr sz="3600" kern="1200">
          <a:solidFill>
            <a:schemeClr val="tx1"/>
          </a:solidFill>
          <a:latin typeface="+mn-lt"/>
          <a:ea typeface="+mn-ea"/>
          <a:cs typeface="+mn-cs"/>
        </a:defRPr>
      </a:lvl7pPr>
      <a:lvl8pPr marL="6400800" algn="r" defTabSz="1828800" rtl="1" eaLnBrk="1" latinLnBrk="0" hangingPunct="1">
        <a:defRPr sz="3600" kern="1200">
          <a:solidFill>
            <a:schemeClr val="tx1"/>
          </a:solidFill>
          <a:latin typeface="+mn-lt"/>
          <a:ea typeface="+mn-ea"/>
          <a:cs typeface="+mn-cs"/>
        </a:defRPr>
      </a:lvl8pPr>
      <a:lvl9pPr marL="7315200" algn="r" defTabSz="1828800" rtl="1"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عنوان 3">
            <a:extLst>
              <a:ext uri="{FF2B5EF4-FFF2-40B4-BE49-F238E27FC236}">
                <a16:creationId xmlns:a16="http://schemas.microsoft.com/office/drawing/2014/main" id="{5B10E0E0-E1F8-48DD-98FB-6320789699B2}"/>
              </a:ext>
            </a:extLst>
          </p:cNvPr>
          <p:cNvSpPr txBox="1">
            <a:spLocks/>
          </p:cNvSpPr>
          <p:nvPr/>
        </p:nvSpPr>
        <p:spPr>
          <a:xfrm>
            <a:off x="2200724" y="1961456"/>
            <a:ext cx="15841760" cy="8712968"/>
          </a:xfrm>
          <a:prstGeom prst="rect">
            <a:avLst/>
          </a:prstGeom>
          <a:noFill/>
          <a:ln w="9525" cap="flat" cmpd="sng" algn="ctr">
            <a:noFill/>
            <a:prstDash val="solid"/>
          </a:ln>
        </p:spPr>
        <p:style>
          <a:lnRef idx="1">
            <a:schemeClr val="accent4"/>
          </a:lnRef>
          <a:fillRef idx="2">
            <a:schemeClr val="accent4"/>
          </a:fillRef>
          <a:effectRef idx="1">
            <a:schemeClr val="accent4"/>
          </a:effectRef>
          <a:fontRef idx="minor">
            <a:schemeClr val="dk1"/>
          </a:fontRef>
        </p:style>
        <p:txBody>
          <a:bodyPr>
            <a:normAutofit/>
          </a:bodyPr>
          <a:lstStyle>
            <a:lvl1pPr algn="ctr" defTabSz="1828800" rtl="1" eaLnBrk="1" latinLnBrk="0" hangingPunct="1">
              <a:spcBef>
                <a:spcPct val="0"/>
              </a:spcBef>
              <a:buNone/>
              <a:defRPr sz="88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r">
              <a:lnSpc>
                <a:spcPct val="150000"/>
              </a:lnSpc>
            </a:pP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للبرنامج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يستقصي المفاهيم والنظريات والأسس الفلسفية والتربوية ذات الصلة بالمجال التربوي.</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بنهاية هذه الوحدة التعليمية ستكون قادراً على : </a:t>
            </a:r>
            <a:br>
              <a:rPr lang="ar-OM" sz="4400" b="1" dirty="0">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التعرف على الاتصال التربوي من حيث: التعريف والأهداف والعناصر، والأنواع والمعيقات في العملية التعليمية التعلمية. </a:t>
            </a:r>
          </a:p>
          <a:p>
            <a:pPr algn="r">
              <a:lnSpc>
                <a:spcPct val="150000"/>
              </a:lnSpc>
            </a:pPr>
            <a:r>
              <a:rPr lang="ar-OM" sz="4400" b="1" dirty="0">
                <a:latin typeface="Microsoft Uighur" panose="02000000000000000000" pitchFamily="2" charset="-78"/>
                <a:cs typeface="Microsoft Uighur" panose="02000000000000000000" pitchFamily="2" charset="-78"/>
              </a:rPr>
              <a:t>  </a:t>
            </a:r>
            <a:r>
              <a:rPr lang="ar-OM" sz="4800" b="1" dirty="0">
                <a:solidFill>
                  <a:schemeClr val="accent6">
                    <a:lumMod val="50000"/>
                  </a:schemeClr>
                </a:solidFill>
                <a:latin typeface="Microsoft Uighur" panose="02000000000000000000" pitchFamily="2" charset="-78"/>
                <a:cs typeface="Microsoft Uighur" panose="02000000000000000000" pitchFamily="2" charset="-78"/>
              </a:rPr>
              <a:t>المخرج العام للوحدة التعليمية :</a:t>
            </a:r>
            <a:br>
              <a:rPr lang="ar-OM" sz="4800" b="1" dirty="0">
                <a:solidFill>
                  <a:schemeClr val="accent6">
                    <a:lumMod val="50000"/>
                  </a:schemeClr>
                </a:solidFill>
                <a:latin typeface="Microsoft Uighur" panose="02000000000000000000" pitchFamily="2" charset="-78"/>
                <a:cs typeface="Microsoft Uighur" panose="02000000000000000000" pitchFamily="2" charset="-78"/>
              </a:rPr>
            </a:br>
            <a:r>
              <a:rPr lang="ar-OM" sz="4400" b="1" dirty="0">
                <a:latin typeface="Microsoft Uighur" panose="02000000000000000000" pitchFamily="2" charset="-78"/>
                <a:cs typeface="Microsoft Uighur" panose="02000000000000000000" pitchFamily="2" charset="-78"/>
              </a:rPr>
              <a:t>  شرح عملية الاتصال وأنواعها وعناصرها المختلفة وأهميتها في العملية التعليمية التعلمية</a:t>
            </a: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11830"/>
    </mc:Choice>
    <mc:Fallback xmlns="">
      <p:transition spd="slow" advTm="1183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CAE11E0-A3C9-419E-A203-2D6419953F61}"/>
              </a:ext>
            </a:extLst>
          </p:cNvPr>
          <p:cNvSpPr txBox="1"/>
          <p:nvPr/>
        </p:nvSpPr>
        <p:spPr>
          <a:xfrm>
            <a:off x="935088" y="1102578"/>
            <a:ext cx="16417824" cy="11510843"/>
          </a:xfrm>
          <a:prstGeom prst="rect">
            <a:avLst/>
          </a:prstGeom>
          <a:noFill/>
        </p:spPr>
        <p:txBody>
          <a:bodyPr wrap="square" rtlCol="1">
            <a:spAutoFit/>
          </a:bodyPr>
          <a:lstStyle/>
          <a:p>
            <a:pPr algn="ctr"/>
            <a:r>
              <a:rPr lang="ar-OM" sz="8800" b="1" dirty="0">
                <a:solidFill>
                  <a:schemeClr val="accent2">
                    <a:lumMod val="75000"/>
                  </a:schemeClr>
                </a:solidFill>
                <a:latin typeface="Microsoft Uighur" panose="02000000000000000000" pitchFamily="2" charset="-78"/>
                <a:cs typeface="Microsoft Uighur" panose="02000000000000000000" pitchFamily="2" charset="-78"/>
              </a:rPr>
              <a:t>انواع الاتصال </a:t>
            </a:r>
          </a:p>
          <a:p>
            <a:pPr marL="857250" indent="-857250">
              <a:lnSpc>
                <a:spcPct val="150000"/>
              </a:lnSpc>
              <a:buFont typeface="Wingdings" panose="05000000000000000000" pitchFamily="2" charset="2"/>
              <a:buChar char="Ø"/>
            </a:pPr>
            <a:r>
              <a:rPr lang="ar-OM" sz="6600" b="1" dirty="0">
                <a:latin typeface="Microsoft Uighur" panose="02000000000000000000" pitchFamily="2" charset="-78"/>
                <a:cs typeface="Microsoft Uighur" panose="02000000000000000000" pitchFamily="2" charset="-78"/>
              </a:rPr>
              <a:t>1-الاتصال الذاتي </a:t>
            </a:r>
          </a:p>
          <a:p>
            <a:pPr marL="857250" indent="-857250">
              <a:lnSpc>
                <a:spcPct val="150000"/>
              </a:lnSpc>
              <a:buFont typeface="Wingdings" panose="05000000000000000000" pitchFamily="2" charset="2"/>
              <a:buChar char="Ø"/>
            </a:pPr>
            <a:r>
              <a:rPr lang="ar-OM" sz="6600" b="1" dirty="0">
                <a:latin typeface="Microsoft Uighur" panose="02000000000000000000" pitchFamily="2" charset="-78"/>
                <a:cs typeface="Microsoft Uighur" panose="02000000000000000000" pitchFamily="2" charset="-78"/>
              </a:rPr>
              <a:t>2- الاتصال الشخصي</a:t>
            </a:r>
          </a:p>
          <a:p>
            <a:pPr marL="857250" indent="-857250">
              <a:lnSpc>
                <a:spcPct val="150000"/>
              </a:lnSpc>
              <a:buFont typeface="Wingdings" panose="05000000000000000000" pitchFamily="2" charset="2"/>
              <a:buChar char="Ø"/>
            </a:pPr>
            <a:r>
              <a:rPr lang="ar-OM" sz="6600" b="1" dirty="0">
                <a:latin typeface="Microsoft Uighur" panose="02000000000000000000" pitchFamily="2" charset="-78"/>
                <a:cs typeface="Microsoft Uighur" panose="02000000000000000000" pitchFamily="2" charset="-78"/>
              </a:rPr>
              <a:t>3- الاتصال الجمعي </a:t>
            </a:r>
          </a:p>
          <a:p>
            <a:pPr marL="857250" indent="-857250">
              <a:lnSpc>
                <a:spcPct val="150000"/>
              </a:lnSpc>
              <a:buFont typeface="Wingdings" panose="05000000000000000000" pitchFamily="2" charset="2"/>
              <a:buChar char="Ø"/>
            </a:pPr>
            <a:r>
              <a:rPr lang="ar-OM" sz="6600" b="1" dirty="0">
                <a:latin typeface="Microsoft Uighur" panose="02000000000000000000" pitchFamily="2" charset="-78"/>
                <a:cs typeface="Microsoft Uighur" panose="02000000000000000000" pitchFamily="2" charset="-78"/>
              </a:rPr>
              <a:t>4- الاتصال الجماهيري</a:t>
            </a:r>
          </a:p>
          <a:p>
            <a:pPr marL="857250" indent="-857250">
              <a:lnSpc>
                <a:spcPct val="150000"/>
              </a:lnSpc>
              <a:buFont typeface="Wingdings" panose="05000000000000000000" pitchFamily="2" charset="2"/>
              <a:buChar char="Ø"/>
            </a:pPr>
            <a:r>
              <a:rPr lang="ar-OM" sz="6600" b="1" dirty="0">
                <a:latin typeface="Microsoft Uighur" panose="02000000000000000000" pitchFamily="2" charset="-78"/>
                <a:cs typeface="Microsoft Uighur" panose="02000000000000000000" pitchFamily="2" charset="-78"/>
              </a:rPr>
              <a:t> 5- الاتصال الأعلى </a:t>
            </a:r>
          </a:p>
          <a:p>
            <a:pPr marL="857250" indent="-857250">
              <a:lnSpc>
                <a:spcPct val="150000"/>
              </a:lnSpc>
              <a:buFont typeface="Wingdings" panose="05000000000000000000" pitchFamily="2" charset="2"/>
              <a:buChar char="Ø"/>
            </a:pPr>
            <a:r>
              <a:rPr lang="ar-OM" sz="6600" b="1" dirty="0">
                <a:latin typeface="Microsoft Uighur" panose="02000000000000000000" pitchFamily="2" charset="-78"/>
                <a:cs typeface="Microsoft Uighur" panose="02000000000000000000" pitchFamily="2" charset="-78"/>
              </a:rPr>
              <a:t>6- الاتصال وعملية التعلم والتعليم</a:t>
            </a:r>
          </a:p>
          <a:p>
            <a:endParaRPr lang="ar-OM" sz="60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62814620"/>
      </p:ext>
    </p:extLst>
  </p:cSld>
  <p:clrMapOvr>
    <a:masterClrMapping/>
  </p:clrMapOvr>
  <mc:AlternateContent xmlns:mc="http://schemas.openxmlformats.org/markup-compatibility/2006" xmlns:p14="http://schemas.microsoft.com/office/powerpoint/2010/main">
    <mc:Choice Requires="p14">
      <p:transition spd="slow" p14:dur="2000" advTm="99222"/>
    </mc:Choice>
    <mc:Fallback xmlns="">
      <p:transition spd="slow" advTm="9922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E678E5B0-913A-49F2-902F-13C2E5DD59A5}"/>
              </a:ext>
            </a:extLst>
          </p:cNvPr>
          <p:cNvSpPr txBox="1"/>
          <p:nvPr/>
        </p:nvSpPr>
        <p:spPr>
          <a:xfrm>
            <a:off x="1727176" y="1169368"/>
            <a:ext cx="14596914" cy="9233297"/>
          </a:xfrm>
          <a:prstGeom prst="rect">
            <a:avLst/>
          </a:prstGeom>
          <a:noFill/>
        </p:spPr>
        <p:txBody>
          <a:bodyPr wrap="square">
            <a:spAutoFit/>
          </a:bodyPr>
          <a:lstStyle/>
          <a:p>
            <a:pPr algn="ctr" fontAlgn="base">
              <a:spcBef>
                <a:spcPct val="0"/>
              </a:spcBef>
              <a:spcAft>
                <a:spcPct val="0"/>
              </a:spcAft>
              <a:defRPr/>
            </a:pPr>
            <a:r>
              <a:rPr lang="ar-OM" sz="13800" b="1" dirty="0">
                <a:solidFill>
                  <a:schemeClr val="accent6">
                    <a:lumMod val="50000"/>
                  </a:schemeClr>
                </a:solidFill>
                <a:latin typeface="Microsoft Uighur" panose="02000000000000000000" pitchFamily="2" charset="-78"/>
                <a:cs typeface="Microsoft Uighur" panose="02000000000000000000" pitchFamily="2" charset="-78"/>
              </a:rPr>
              <a:t>الاتصال الذاتي </a:t>
            </a:r>
          </a:p>
          <a:p>
            <a:pPr algn="just" fontAlgn="base">
              <a:spcBef>
                <a:spcPct val="0"/>
              </a:spcBef>
              <a:spcAft>
                <a:spcPct val="0"/>
              </a:spcAft>
              <a:defRPr/>
            </a:pPr>
            <a:r>
              <a:rPr lang="ar-OM" sz="9600" b="1" dirty="0">
                <a:solidFill>
                  <a:schemeClr val="accent6">
                    <a:lumMod val="50000"/>
                  </a:schemeClr>
                </a:solidFill>
                <a:latin typeface="Microsoft Uighur" panose="02000000000000000000" pitchFamily="2" charset="-78"/>
                <a:cs typeface="Microsoft Uighur" panose="02000000000000000000" pitchFamily="2" charset="-78"/>
              </a:rPr>
              <a:t> </a:t>
            </a:r>
            <a:r>
              <a:rPr lang="ar-OM" sz="8800" b="1" dirty="0">
                <a:latin typeface="Microsoft Uighur" panose="02000000000000000000" pitchFamily="2" charset="-78"/>
                <a:cs typeface="Microsoft Uighur" panose="02000000000000000000" pitchFamily="2" charset="-78"/>
              </a:rPr>
              <a:t>وهو الاتصال الذي يجري بينك وبين نفسك اوما يسمى احيانا بمراجعة الذات ويتمثل في الفكر والوجدان والشعور وسائر العمليات النفسية الداخلية وهو يعتبر حديث النفس أو مراجعة الذات.</a:t>
            </a:r>
          </a:p>
          <a:p>
            <a:pPr algn="ctr" fontAlgn="base">
              <a:spcBef>
                <a:spcPct val="0"/>
              </a:spcBef>
              <a:spcAft>
                <a:spcPct val="0"/>
              </a:spcAft>
              <a:defRPr/>
            </a:pPr>
            <a:r>
              <a:rPr lang="ar-OM" sz="9600" b="1" dirty="0">
                <a:solidFill>
                  <a:schemeClr val="accent6">
                    <a:lumMod val="50000"/>
                  </a:schemeClr>
                </a:solidFill>
                <a:latin typeface="Microsoft Uighur" panose="02000000000000000000" pitchFamily="2" charset="-78"/>
                <a:cs typeface="Microsoft Uighur" panose="02000000000000000000" pitchFamily="2" charset="-78"/>
              </a:rPr>
              <a:t> </a:t>
            </a:r>
          </a:p>
        </p:txBody>
      </p:sp>
    </p:spTree>
    <p:extLst>
      <p:ext uri="{BB962C8B-B14F-4D97-AF65-F5344CB8AC3E}">
        <p14:creationId xmlns:p14="http://schemas.microsoft.com/office/powerpoint/2010/main" val="1693732356"/>
      </p:ext>
    </p:extLst>
  </p:cSld>
  <p:clrMapOvr>
    <a:masterClrMapping/>
  </p:clrMapOvr>
  <mc:AlternateContent xmlns:mc="http://schemas.openxmlformats.org/markup-compatibility/2006" xmlns:p14="http://schemas.microsoft.com/office/powerpoint/2010/main">
    <mc:Choice Requires="p14">
      <p:transition spd="slow" p14:dur="2000" advTm="104789"/>
    </mc:Choice>
    <mc:Fallback xmlns="">
      <p:transition spd="slow" advTm="104789"/>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21800DB0-C0FD-4FD0-A304-6BA0218168F9}"/>
              </a:ext>
            </a:extLst>
          </p:cNvPr>
          <p:cNvSpPr txBox="1"/>
          <p:nvPr/>
        </p:nvSpPr>
        <p:spPr>
          <a:xfrm>
            <a:off x="863080" y="1529408"/>
            <a:ext cx="16721658" cy="10556736"/>
          </a:xfrm>
          <a:prstGeom prst="rect">
            <a:avLst/>
          </a:prstGeom>
          <a:noFill/>
        </p:spPr>
        <p:txBody>
          <a:bodyPr wrap="square">
            <a:spAutoFit/>
          </a:bodyPr>
          <a:lstStyle/>
          <a:p>
            <a:pPr algn="ctr" fontAlgn="base">
              <a:spcBef>
                <a:spcPct val="0"/>
              </a:spcBef>
              <a:spcAft>
                <a:spcPct val="0"/>
              </a:spcAft>
              <a:defRPr/>
            </a:pPr>
            <a:r>
              <a:rPr lang="ar-OM" altLang="en-US" sz="9600" b="1" dirty="0">
                <a:solidFill>
                  <a:schemeClr val="accent6">
                    <a:lumMod val="50000"/>
                  </a:schemeClr>
                </a:solidFill>
                <a:latin typeface="Microsoft Uighur" panose="02000000000000000000" pitchFamily="2" charset="-78"/>
                <a:cs typeface="Microsoft Uighur" panose="02000000000000000000" pitchFamily="2" charset="-78"/>
              </a:rPr>
              <a:t>الاتصال الشخصي</a:t>
            </a:r>
          </a:p>
          <a:p>
            <a:pPr algn="just" fontAlgn="base">
              <a:spcBef>
                <a:spcPct val="0"/>
              </a:spcBef>
              <a:spcAft>
                <a:spcPct val="0"/>
              </a:spcAft>
              <a:defRPr/>
            </a:pPr>
            <a:r>
              <a:rPr lang="ar-OM" altLang="en-US" sz="7200" b="1" dirty="0">
                <a:latin typeface="Microsoft Uighur" panose="02000000000000000000" pitchFamily="2" charset="-78"/>
                <a:cs typeface="Microsoft Uighur" panose="02000000000000000000" pitchFamily="2" charset="-78"/>
              </a:rPr>
              <a:t>وهو</a:t>
            </a:r>
            <a:r>
              <a:rPr lang="ar-OM" altLang="en-US" sz="8000" b="1" dirty="0">
                <a:latin typeface="Microsoft Uighur" panose="02000000000000000000" pitchFamily="2" charset="-78"/>
                <a:cs typeface="Microsoft Uighur" panose="02000000000000000000" pitchFamily="2" charset="-78"/>
              </a:rPr>
              <a:t> </a:t>
            </a:r>
            <a:r>
              <a:rPr lang="ar-OM" altLang="en-US" sz="7200" b="1" dirty="0">
                <a:latin typeface="Microsoft Uighur" panose="02000000000000000000" pitchFamily="2" charset="-78"/>
                <a:cs typeface="Microsoft Uighur" panose="02000000000000000000" pitchFamily="2" charset="-78"/>
              </a:rPr>
              <a:t>الاتصال الذي يجري بين أي شخص وآخر وينقسم الاتصال الشخصي الى ثلاث انواع هي:</a:t>
            </a:r>
          </a:p>
          <a:p>
            <a:pPr algn="just" fontAlgn="base">
              <a:spcBef>
                <a:spcPct val="0"/>
              </a:spcBef>
              <a:spcAft>
                <a:spcPct val="0"/>
              </a:spcAft>
              <a:defRPr/>
            </a:pPr>
            <a:r>
              <a:rPr lang="ar-OM" altLang="en-US" sz="7200" b="1" dirty="0">
                <a:latin typeface="Microsoft Uighur" panose="02000000000000000000" pitchFamily="2" charset="-78"/>
                <a:cs typeface="Microsoft Uighur" panose="02000000000000000000" pitchFamily="2" charset="-78"/>
              </a:rPr>
              <a:t>1- اتصال بين نظامين بشريين </a:t>
            </a:r>
          </a:p>
          <a:p>
            <a:pPr algn="just" fontAlgn="base">
              <a:spcBef>
                <a:spcPct val="0"/>
              </a:spcBef>
              <a:spcAft>
                <a:spcPct val="0"/>
              </a:spcAft>
              <a:defRPr/>
            </a:pPr>
            <a:r>
              <a:rPr lang="ar-OM" altLang="en-US" sz="7200" b="1" dirty="0">
                <a:latin typeface="Microsoft Uighur" panose="02000000000000000000" pitchFamily="2" charset="-78"/>
                <a:cs typeface="Microsoft Uighur" panose="02000000000000000000" pitchFamily="2" charset="-78"/>
              </a:rPr>
              <a:t>2- اتصال بين نظام بشري وآخر غير بشري</a:t>
            </a:r>
          </a:p>
          <a:p>
            <a:pPr algn="just" fontAlgn="base">
              <a:spcBef>
                <a:spcPct val="0"/>
              </a:spcBef>
              <a:spcAft>
                <a:spcPct val="0"/>
              </a:spcAft>
              <a:defRPr/>
            </a:pPr>
            <a:r>
              <a:rPr lang="ar-OM" altLang="en-US" sz="7200" b="1" dirty="0">
                <a:latin typeface="Microsoft Uighur" panose="02000000000000000000" pitchFamily="2" charset="-78"/>
                <a:cs typeface="Microsoft Uighur" panose="02000000000000000000" pitchFamily="2" charset="-78"/>
              </a:rPr>
              <a:t>3- اتصال بين نظامين غير بشريين</a:t>
            </a:r>
          </a:p>
          <a:p>
            <a:pPr algn="just" fontAlgn="base">
              <a:spcBef>
                <a:spcPct val="0"/>
              </a:spcBef>
              <a:spcAft>
                <a:spcPct val="0"/>
              </a:spcAft>
              <a:defRPr/>
            </a:pPr>
            <a:r>
              <a:rPr lang="ar-OM" altLang="en-US" sz="7200" b="1" dirty="0">
                <a:latin typeface="Microsoft Uighur" panose="02000000000000000000" pitchFamily="2" charset="-78"/>
                <a:cs typeface="Microsoft Uighur" panose="02000000000000000000" pitchFamily="2" charset="-78"/>
              </a:rPr>
              <a:t>ومن خلال هذا الاتصال تتكون الصداقات ويستطيع المعلم معالجة الفروق الفردية والتغلب على الصعوبات التعليمية التي يعاني منها بعض المتعلمين وذلك بسبب وجود التغذية الراجعة الفورية.</a:t>
            </a:r>
          </a:p>
        </p:txBody>
      </p:sp>
    </p:spTree>
    <p:extLst>
      <p:ext uri="{BB962C8B-B14F-4D97-AF65-F5344CB8AC3E}">
        <p14:creationId xmlns:p14="http://schemas.microsoft.com/office/powerpoint/2010/main" val="357834609"/>
      </p:ext>
    </p:extLst>
  </p:cSld>
  <p:clrMapOvr>
    <a:masterClrMapping/>
  </p:clrMapOvr>
  <mc:AlternateContent xmlns:mc="http://schemas.openxmlformats.org/markup-compatibility/2006" xmlns:p14="http://schemas.microsoft.com/office/powerpoint/2010/main">
    <mc:Choice Requires="p14">
      <p:transition spd="slow" p14:dur="2000" advTm="105239"/>
    </mc:Choice>
    <mc:Fallback xmlns="">
      <p:transition spd="slow" advTm="10523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11E857A1-92FA-4177-8D6B-7012660D5CCD}"/>
              </a:ext>
            </a:extLst>
          </p:cNvPr>
          <p:cNvSpPr>
            <a:spLocks noChangeArrowheads="1"/>
          </p:cNvSpPr>
          <p:nvPr/>
        </p:nvSpPr>
        <p:spPr bwMode="auto">
          <a:xfrm>
            <a:off x="1367136" y="1826732"/>
            <a:ext cx="15699135" cy="8463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tabLst>
                <a:tab pos="457200" algn="l"/>
              </a:tabLst>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tabLst>
                <a:tab pos="457200" algn="l"/>
              </a:tabLst>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tabLst>
                <a:tab pos="457200" algn="l"/>
              </a:tabLst>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tabLst>
                <a:tab pos="457200" algn="l"/>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tabLst>
                <a:tab pos="457200" algn="l"/>
              </a:tabLst>
              <a:defRPr sz="2000">
                <a:solidFill>
                  <a:schemeClr val="tx1"/>
                </a:solidFill>
                <a:latin typeface="Arial" panose="020B0604020202020204" pitchFamily="34" charset="0"/>
                <a:cs typeface="Arial" panose="020B0604020202020204" pitchFamily="34" charset="0"/>
              </a:defRPr>
            </a:lvl9pPr>
          </a:lstStyle>
          <a:p>
            <a:pPr algn="ctr" fontAlgn="base">
              <a:lnSpc>
                <a:spcPct val="150000"/>
              </a:lnSpc>
              <a:spcBef>
                <a:spcPct val="0"/>
              </a:spcBef>
              <a:spcAft>
                <a:spcPct val="0"/>
              </a:spcAft>
              <a:buNone/>
              <a:tabLst/>
              <a:defRPr/>
            </a:pPr>
            <a:r>
              <a:rPr lang="ar-SA" altLang="ar-SA" sz="9600" b="1" dirty="0">
                <a:solidFill>
                  <a:schemeClr val="accent6">
                    <a:lumMod val="50000"/>
                  </a:schemeClr>
                </a:solidFill>
                <a:latin typeface="Microsoft Uighur" panose="02000000000000000000" pitchFamily="2" charset="-78"/>
                <a:cs typeface="Microsoft Uighur" panose="02000000000000000000" pitchFamily="2" charset="-78"/>
              </a:rPr>
              <a:t>الاتصال الجمعي</a:t>
            </a:r>
          </a:p>
          <a:p>
            <a:pPr algn="just" fontAlgn="base">
              <a:lnSpc>
                <a:spcPct val="150000"/>
              </a:lnSpc>
              <a:spcBef>
                <a:spcPct val="0"/>
              </a:spcBef>
              <a:spcAft>
                <a:spcPct val="0"/>
              </a:spcAft>
              <a:buNone/>
              <a:tabLst/>
              <a:defRPr/>
            </a:pPr>
            <a:r>
              <a:rPr lang="ar-SA" altLang="ar-SA" sz="8000" b="1" dirty="0">
                <a:solidFill>
                  <a:schemeClr val="accent6">
                    <a:lumMod val="50000"/>
                  </a:schemeClr>
                </a:solidFill>
                <a:latin typeface="Microsoft Uighur" panose="02000000000000000000" pitchFamily="2" charset="-78"/>
                <a:cs typeface="Microsoft Uighur" panose="02000000000000000000" pitchFamily="2" charset="-78"/>
              </a:rPr>
              <a:t> </a:t>
            </a:r>
            <a:r>
              <a:rPr lang="ar-SA" altLang="ar-SA" sz="7200" b="1" dirty="0">
                <a:latin typeface="Microsoft Uighur" panose="02000000000000000000" pitchFamily="2" charset="-78"/>
                <a:cs typeface="Microsoft Uighur" panose="02000000000000000000" pitchFamily="2" charset="-78"/>
              </a:rPr>
              <a:t>وهو الاتصال بمجموعات معينة تجمعها آراء أو رغبات متجانسة ومن وسائل الاتصال الجمعي: المسرح والسينما والمباريات الرياضية والندوات وغير ذلك .</a:t>
            </a:r>
          </a:p>
          <a:p>
            <a:pPr marL="914400" indent="-914400" algn="justLow" fontAlgn="base">
              <a:spcBef>
                <a:spcPct val="0"/>
              </a:spcBef>
              <a:spcAft>
                <a:spcPct val="0"/>
              </a:spcAft>
              <a:buSzPct val="110000"/>
              <a:buFont typeface="Arial" panose="020B0604020202020204" pitchFamily="34" charset="0"/>
              <a:buChar char="•"/>
              <a:tabLst>
                <a:tab pos="914400" algn="l"/>
              </a:tabLst>
              <a:defRPr/>
            </a:pPr>
            <a:endParaRPr lang="ar-SA" altLang="ar-SA" sz="6400" kern="0" dirty="0">
              <a:solidFill>
                <a:srgbClr val="00000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68463496"/>
      </p:ext>
    </p:extLst>
  </p:cSld>
  <p:clrMapOvr>
    <a:masterClrMapping/>
  </p:clrMapOvr>
  <mc:AlternateContent xmlns:mc="http://schemas.openxmlformats.org/markup-compatibility/2006" xmlns:p14="http://schemas.microsoft.com/office/powerpoint/2010/main">
    <mc:Choice Requires="p14">
      <p:transition spd="slow" p14:dur="2000" advTm="93966"/>
    </mc:Choice>
    <mc:Fallback xmlns="">
      <p:transition spd="slow" advTm="9396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DDBA1B51-C7DD-4890-A06F-D35D6ED33B77}"/>
              </a:ext>
            </a:extLst>
          </p:cNvPr>
          <p:cNvSpPr>
            <a:spLocks noChangeArrowheads="1"/>
          </p:cNvSpPr>
          <p:nvPr/>
        </p:nvSpPr>
        <p:spPr bwMode="auto">
          <a:xfrm>
            <a:off x="1079104" y="1666166"/>
            <a:ext cx="16273808" cy="10033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None/>
              <a:tabLst>
                <a:tab pos="914400" algn="l"/>
              </a:tabLst>
              <a:defRPr/>
            </a:pPr>
            <a:r>
              <a:rPr lang="ar-SA" altLang="ar-SA" sz="8800" b="1" kern="0" dirty="0">
                <a:solidFill>
                  <a:schemeClr val="accent6">
                    <a:lumMod val="50000"/>
                  </a:schemeClr>
                </a:solidFill>
                <a:latin typeface="Arabic Typesetting" panose="03020402040406030203" pitchFamily="66" charset="-78"/>
                <a:cs typeface="Arabic Typesetting" panose="03020402040406030203" pitchFamily="66" charset="-78"/>
              </a:rPr>
              <a:t> </a:t>
            </a:r>
            <a:r>
              <a:rPr lang="ar-SA" altLang="ar-SA" sz="9600" b="1" dirty="0">
                <a:solidFill>
                  <a:schemeClr val="accent6">
                    <a:lumMod val="50000"/>
                  </a:schemeClr>
                </a:solidFill>
                <a:latin typeface="Microsoft Uighur" panose="02000000000000000000" pitchFamily="2" charset="-78"/>
                <a:cs typeface="Microsoft Uighur" panose="02000000000000000000" pitchFamily="2" charset="-78"/>
              </a:rPr>
              <a:t>الاتصال الجماهيري</a:t>
            </a:r>
          </a:p>
          <a:p>
            <a:pPr algn="just" fontAlgn="base">
              <a:spcBef>
                <a:spcPct val="0"/>
              </a:spcBef>
              <a:spcAft>
                <a:spcPct val="0"/>
              </a:spcAft>
              <a:buNone/>
              <a:tabLst>
                <a:tab pos="914400" algn="l"/>
              </a:tabLst>
              <a:defRPr/>
            </a:pPr>
            <a:r>
              <a:rPr lang="ar-SA" altLang="ar-SA" sz="8800" b="1" kern="0" dirty="0">
                <a:solidFill>
                  <a:schemeClr val="accent6">
                    <a:lumMod val="50000"/>
                  </a:schemeClr>
                </a:solidFill>
                <a:latin typeface="Arabic Typesetting" panose="03020402040406030203" pitchFamily="66" charset="-78"/>
                <a:cs typeface="Arabic Typesetting" panose="03020402040406030203" pitchFamily="66" charset="-78"/>
              </a:rPr>
              <a:t> </a:t>
            </a:r>
            <a:r>
              <a:rPr lang="ar-SA" altLang="ar-SA" sz="6600" kern="0" dirty="0">
                <a:latin typeface="Arabic Typesetting" panose="03020402040406030203" pitchFamily="66" charset="-78"/>
                <a:cs typeface="Arabic Typesetting" panose="03020402040406030203" pitchFamily="66" charset="-78"/>
              </a:rPr>
              <a:t>وهو اتصال يتم بعدد كبير من البشر عن طريق التلفاز او الاذاعة او وسائل الاعلام المختلفة. وتتفاوت هذه الاعداد الكبيرة في الميول والاتجاهات والثقافات, فضلا عن الفروق الفردية بينهم في السن والمزاج والمكانة الاجتماعية والمركز الاقتصادي ومستويات الذكاء والقدرات والاستعدادات بالإضافة إلى انتشارهم في أماكن شتى ومتباعدة وتتطلب عملية الاتصال الجماهيري هيئات ومؤسسات لنقل الرسائل من المتحدث الى الجمهور. ومن خصائص هذا الاتصال انه يتجاوز الزمان والمكان لأبعد الحدود. وللاتصال الجماهيري أشكال مثل الدعاية والإعلام والصحافة والمنشورات , أما التغذية الراجعة فهي تتمثل في آراء المستمعين والمشاهدين أو الاتصال الهاتفي لذلك سميت بالتغذية الراجعة المؤجلة.</a:t>
            </a:r>
            <a:endParaRPr lang="en-US" altLang="ar-SA" sz="6600" kern="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976877657"/>
      </p:ext>
    </p:extLst>
  </p:cSld>
  <p:clrMapOvr>
    <a:masterClrMapping/>
  </p:clrMapOvr>
  <mc:AlternateContent xmlns:mc="http://schemas.openxmlformats.org/markup-compatibility/2006" xmlns:p14="http://schemas.microsoft.com/office/powerpoint/2010/main">
    <mc:Choice Requires="p14">
      <p:transition spd="slow" p14:dur="2000" advTm="112488"/>
    </mc:Choice>
    <mc:Fallback xmlns="">
      <p:transition spd="slow" advTm="11248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4D923201-870C-4E00-8626-8F2C87EEA53E}"/>
              </a:ext>
            </a:extLst>
          </p:cNvPr>
          <p:cNvSpPr txBox="1">
            <a:spLocks noChangeArrowheads="1"/>
          </p:cNvSpPr>
          <p:nvPr/>
        </p:nvSpPr>
        <p:spPr bwMode="auto">
          <a:xfrm>
            <a:off x="1871192" y="2537520"/>
            <a:ext cx="14905656" cy="524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rtl="1">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lgn="r" rtl="1">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lgn="r" rtl="1">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lgn="r" rtl="1">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lgn="r" rtl="1">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fontAlgn="base">
              <a:spcBef>
                <a:spcPct val="50000"/>
              </a:spcBef>
              <a:spcAft>
                <a:spcPct val="0"/>
              </a:spcAft>
              <a:buNone/>
              <a:defRPr/>
            </a:pPr>
            <a:r>
              <a:rPr lang="ar-OM" altLang="ar-SA" sz="11500" b="1" dirty="0">
                <a:solidFill>
                  <a:schemeClr val="accent6">
                    <a:lumMod val="50000"/>
                  </a:schemeClr>
                </a:solidFill>
                <a:latin typeface="Microsoft Uighur" panose="02000000000000000000" pitchFamily="2" charset="-78"/>
                <a:cs typeface="Microsoft Uighur" panose="02000000000000000000" pitchFamily="2" charset="-78"/>
              </a:rPr>
              <a:t>الاتصال الأعلى</a:t>
            </a:r>
          </a:p>
          <a:p>
            <a:pPr algn="just" fontAlgn="base">
              <a:spcBef>
                <a:spcPct val="50000"/>
              </a:spcBef>
              <a:spcAft>
                <a:spcPct val="0"/>
              </a:spcAft>
              <a:buNone/>
              <a:defRPr/>
            </a:pPr>
            <a:r>
              <a:rPr lang="ar-OM" altLang="ar-SA" sz="8800" b="1" dirty="0">
                <a:latin typeface="Microsoft Uighur" panose="02000000000000000000" pitchFamily="2" charset="-78"/>
                <a:cs typeface="Microsoft Uighur" panose="02000000000000000000" pitchFamily="2" charset="-78"/>
              </a:rPr>
              <a:t>هو</a:t>
            </a:r>
            <a:r>
              <a:rPr lang="ar-OM" altLang="ar-SA" sz="8800" b="1" dirty="0">
                <a:solidFill>
                  <a:schemeClr val="accent6">
                    <a:lumMod val="50000"/>
                  </a:schemeClr>
                </a:solidFill>
                <a:latin typeface="Microsoft Uighur" panose="02000000000000000000" pitchFamily="2" charset="-78"/>
                <a:cs typeface="Microsoft Uighur" panose="02000000000000000000" pitchFamily="2" charset="-78"/>
              </a:rPr>
              <a:t> </a:t>
            </a:r>
            <a:r>
              <a:rPr lang="ar-OM" altLang="ar-SA" sz="8800" b="1" dirty="0">
                <a:latin typeface="Microsoft Uighur" panose="02000000000000000000" pitchFamily="2" charset="-78"/>
                <a:cs typeface="Microsoft Uighur" panose="02000000000000000000" pitchFamily="2" charset="-78"/>
              </a:rPr>
              <a:t>اتصال الشخص بالخالق عن طريق العبادة والرجاء والدعاء.</a:t>
            </a:r>
          </a:p>
        </p:txBody>
      </p:sp>
    </p:spTree>
    <p:extLst>
      <p:ext uri="{BB962C8B-B14F-4D97-AF65-F5344CB8AC3E}">
        <p14:creationId xmlns:p14="http://schemas.microsoft.com/office/powerpoint/2010/main" val="868301787"/>
      </p:ext>
    </p:extLst>
  </p:cSld>
  <p:clrMapOvr>
    <a:masterClrMapping/>
  </p:clrMapOvr>
  <mc:AlternateContent xmlns:mc="http://schemas.openxmlformats.org/markup-compatibility/2006" xmlns:p14="http://schemas.microsoft.com/office/powerpoint/2010/main">
    <mc:Choice Requires="p14">
      <p:transition spd="slow" p14:dur="2000" advTm="18140"/>
    </mc:Choice>
    <mc:Fallback xmlns="">
      <p:transition spd="slow" advTm="1814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2285B71A-DF28-43BE-86F6-0C26A2C08391}"/>
              </a:ext>
            </a:extLst>
          </p:cNvPr>
          <p:cNvSpPr txBox="1"/>
          <p:nvPr/>
        </p:nvSpPr>
        <p:spPr>
          <a:xfrm>
            <a:off x="1655168" y="597404"/>
            <a:ext cx="15553728" cy="1446550"/>
          </a:xfrm>
          <a:prstGeom prst="rect">
            <a:avLst/>
          </a:prstGeom>
          <a:noFill/>
        </p:spPr>
        <p:txBody>
          <a:bodyPr wrap="square">
            <a:spAutoFit/>
          </a:bodyPr>
          <a:lstStyle/>
          <a:p>
            <a:pPr algn="ctr" fontAlgn="base">
              <a:spcBef>
                <a:spcPct val="50000"/>
              </a:spcBef>
              <a:spcAft>
                <a:spcPct val="0"/>
              </a:spcAft>
              <a:defRPr/>
            </a:pPr>
            <a:r>
              <a:rPr lang="ar-OM" sz="8800" b="1" dirty="0">
                <a:solidFill>
                  <a:schemeClr val="accent6">
                    <a:lumMod val="50000"/>
                  </a:schemeClr>
                </a:solidFill>
                <a:latin typeface="Microsoft Uighur" panose="02000000000000000000" pitchFamily="2" charset="-78"/>
                <a:cs typeface="Microsoft Uighur" panose="02000000000000000000" pitchFamily="2" charset="-78"/>
              </a:rPr>
              <a:t>الاتصال وعملية التعلم والتعليم</a:t>
            </a:r>
          </a:p>
        </p:txBody>
      </p:sp>
      <p:sp>
        <p:nvSpPr>
          <p:cNvPr id="8" name="مربع نص 7">
            <a:extLst>
              <a:ext uri="{FF2B5EF4-FFF2-40B4-BE49-F238E27FC236}">
                <a16:creationId xmlns:a16="http://schemas.microsoft.com/office/drawing/2014/main" id="{C2C5DBFD-D3CA-4091-9A39-55BFB48860CE}"/>
              </a:ext>
            </a:extLst>
          </p:cNvPr>
          <p:cNvSpPr txBox="1"/>
          <p:nvPr/>
        </p:nvSpPr>
        <p:spPr>
          <a:xfrm>
            <a:off x="575048" y="1889448"/>
            <a:ext cx="17033245" cy="10587514"/>
          </a:xfrm>
          <a:prstGeom prst="rect">
            <a:avLst/>
          </a:prstGeom>
          <a:noFill/>
        </p:spPr>
        <p:txBody>
          <a:bodyPr wrap="square">
            <a:spAutoFit/>
          </a:bodyPr>
          <a:lstStyle/>
          <a:p>
            <a:pPr algn="just"/>
            <a:r>
              <a:rPr lang="ar-OM" sz="5400" b="1" dirty="0">
                <a:latin typeface="Microsoft Uighur" panose="02000000000000000000" pitchFamily="2" charset="-78"/>
                <a:cs typeface="Microsoft Uighur" panose="02000000000000000000" pitchFamily="2" charset="-78"/>
              </a:rPr>
              <a:t>لقد أضاف التقدم التكنولوجي الكثير إلى عالم الاتصال الذي قدم بدوره حلول للعديد من المشكلات التربوية واغنى العملية التعليمية التعلمية الأمر الذي يستوجب من المعلمين انتقاء وسائل اتصال مناسبة من اجل تعليم أفضل.</a:t>
            </a:r>
          </a:p>
          <a:p>
            <a:r>
              <a:rPr lang="ar-OM" sz="8800" b="1" dirty="0">
                <a:solidFill>
                  <a:schemeClr val="accent6">
                    <a:lumMod val="50000"/>
                  </a:schemeClr>
                </a:solidFill>
                <a:latin typeface="Microsoft Uighur" panose="02000000000000000000" pitchFamily="2" charset="-78"/>
                <a:cs typeface="Microsoft Uighur" panose="02000000000000000000" pitchFamily="2" charset="-78"/>
              </a:rPr>
              <a:t>دور وسائل الاتصال في العملية التعليمية التعلمية </a:t>
            </a:r>
          </a:p>
          <a:p>
            <a:pPr algn="just"/>
            <a:r>
              <a:rPr lang="ar-OM" sz="5400" b="1" dirty="0">
                <a:latin typeface="Microsoft Uighur" panose="02000000000000000000" pitchFamily="2" charset="-78"/>
                <a:cs typeface="Microsoft Uighur" panose="02000000000000000000" pitchFamily="2" charset="-78"/>
              </a:rPr>
              <a:t>1- تسهل التواصل والتفاعل بين المعلم والمتعلم الأمر الذي يؤدي الى تحسين عملية التدريس.</a:t>
            </a:r>
          </a:p>
          <a:p>
            <a:pPr algn="just"/>
            <a:r>
              <a:rPr lang="ar-OM" sz="5400" b="1" dirty="0">
                <a:latin typeface="Microsoft Uighur" panose="02000000000000000000" pitchFamily="2" charset="-78"/>
                <a:cs typeface="Microsoft Uighur" panose="02000000000000000000" pitchFamily="2" charset="-78"/>
              </a:rPr>
              <a:t>2- استثارة اهتمام المتعلم فتفتح له آفاقا جديدة في المعرفة وتكسبه خبره جديدة كمشاهدة الافلام والقيام بالرحلات.</a:t>
            </a:r>
          </a:p>
          <a:p>
            <a:pPr algn="just"/>
            <a:r>
              <a:rPr lang="ar-OM" sz="5400" b="1" dirty="0">
                <a:latin typeface="Microsoft Uighur" panose="02000000000000000000" pitchFamily="2" charset="-78"/>
                <a:cs typeface="Microsoft Uighur" panose="02000000000000000000" pitchFamily="2" charset="-78"/>
              </a:rPr>
              <a:t>3- ايضا تيسر له تنويع الخبرات, كالمشاهدة والاستماع والممارسة والتأمل والتفكير, الامر الذي يساعد المتعلم في النمو في كافة الاتجاهات.</a:t>
            </a:r>
          </a:p>
          <a:p>
            <a:pPr algn="just"/>
            <a:r>
              <a:rPr lang="ar-OM" sz="5400" b="1" dirty="0">
                <a:latin typeface="Microsoft Uighur" panose="02000000000000000000" pitchFamily="2" charset="-78"/>
                <a:cs typeface="Microsoft Uighur" panose="02000000000000000000" pitchFamily="2" charset="-78"/>
              </a:rPr>
              <a:t>4- تعمل على اشراك حواس المتعلم كافة بالعملية التعليمية من خلال استخدام أكثر من وسيلة مما يجعله أكثر استعدادا وإقبالا على التعلم.</a:t>
            </a:r>
          </a:p>
          <a:p>
            <a:pPr algn="just"/>
            <a:r>
              <a:rPr lang="ar-OM" sz="5400" b="1" dirty="0">
                <a:latin typeface="Microsoft Uighur" panose="02000000000000000000" pitchFamily="2" charset="-78"/>
                <a:cs typeface="Microsoft Uighur" panose="02000000000000000000" pitchFamily="2" charset="-78"/>
              </a:rPr>
              <a:t>5- قدمت الحلول للعديد من المشكلات التربوية كالفروق الفردية  والضعف الدراسي.</a:t>
            </a:r>
            <a:endParaRPr lang="ar-OM" sz="66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1421455572"/>
      </p:ext>
    </p:extLst>
  </p:cSld>
  <p:clrMapOvr>
    <a:masterClrMapping/>
  </p:clrMapOvr>
  <mc:AlternateContent xmlns:mc="http://schemas.openxmlformats.org/markup-compatibility/2006" xmlns:p14="http://schemas.microsoft.com/office/powerpoint/2010/main">
    <mc:Choice Requires="p14">
      <p:transition spd="slow" p14:dur="2000" advTm="175160"/>
    </mc:Choice>
    <mc:Fallback xmlns="">
      <p:transition spd="slow" advTm="17516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1610</TotalTime>
  <Words>463</Words>
  <Application>Microsoft Office PowerPoint</Application>
  <PresentationFormat>مخصص</PresentationFormat>
  <Paragraphs>33</Paragraphs>
  <Slides>9</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9</vt:i4>
      </vt:variant>
    </vt:vector>
  </HeadingPairs>
  <TitlesOfParts>
    <vt:vector size="15" baseType="lpstr">
      <vt:lpstr>Arabic Typesetting</vt:lpstr>
      <vt:lpstr>Arial</vt:lpstr>
      <vt:lpstr>Calibri</vt:lpstr>
      <vt:lpstr>Microsoft Uighur</vt:lpstr>
      <vt:lpstr>Wingdings</vt: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83</cp:revision>
  <dcterms:created xsi:type="dcterms:W3CDTF">2015-08-04T05:55:31Z</dcterms:created>
  <dcterms:modified xsi:type="dcterms:W3CDTF">2022-10-28T19:53:49Z</dcterms:modified>
</cp:coreProperties>
</file>