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98" r:id="rId3"/>
    <p:sldId id="293" r:id="rId4"/>
    <p:sldId id="289" r:id="rId5"/>
    <p:sldId id="299" r:id="rId6"/>
    <p:sldId id="259" r:id="rId7"/>
  </p:sldIdLst>
  <p:sldSz cx="18288000" cy="13716000"/>
  <p:notesSz cx="6858000" cy="9144000"/>
  <p:defaultText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6"/>
    <a:srgbClr val="09223F"/>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77"/>
    <p:restoredTop sz="94500"/>
  </p:normalViewPr>
  <p:slideViewPr>
    <p:cSldViewPr showGuides="1">
      <p:cViewPr varScale="1">
        <p:scale>
          <a:sx n="29" d="100"/>
          <a:sy n="29" d="100"/>
        </p:scale>
        <p:origin x="122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10/28/2022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7"/>
            <a:ext cx="4114800" cy="11703050"/>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914400" y="549277"/>
            <a:ext cx="120396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886908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2"/>
          <p:cNvSpPr>
            <a:spLocks noGrp="1"/>
          </p:cNvSpPr>
          <p:nvPr>
            <p:ph type="pic" sz="quarter" idx="16"/>
          </p:nvPr>
        </p:nvSpPr>
        <p:spPr>
          <a:xfrm>
            <a:off x="0" y="737320"/>
            <a:ext cx="4569630" cy="579120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17"/>
          </p:nvPr>
        </p:nvSpPr>
        <p:spPr>
          <a:xfrm>
            <a:off x="4569630" y="737320"/>
            <a:ext cx="4569630" cy="579120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18"/>
          </p:nvPr>
        </p:nvSpPr>
        <p:spPr>
          <a:xfrm>
            <a:off x="9144000" y="737320"/>
            <a:ext cx="4569630" cy="5791200"/>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9"/>
          </p:nvPr>
        </p:nvSpPr>
        <p:spPr>
          <a:xfrm>
            <a:off x="13713630" y="737320"/>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9"/>
          </p:nvPr>
        </p:nvSpPr>
        <p:spPr>
          <a:xfrm>
            <a:off x="-27499" y="737320"/>
            <a:ext cx="6105166" cy="1224136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20"/>
          </p:nvPr>
        </p:nvSpPr>
        <p:spPr>
          <a:xfrm>
            <a:off x="6105168" y="737320"/>
            <a:ext cx="6077666" cy="1224136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1"/>
          </p:nvPr>
        </p:nvSpPr>
        <p:spPr>
          <a:xfrm>
            <a:off x="12210334" y="737320"/>
            <a:ext cx="6077666" cy="122413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1"/>
          <p:cNvSpPr>
            <a:spLocks noGrp="1"/>
          </p:cNvSpPr>
          <p:nvPr>
            <p:ph type="pic" sz="quarter" idx="26"/>
          </p:nvPr>
        </p:nvSpPr>
        <p:spPr>
          <a:xfrm>
            <a:off x="0" y="8442176"/>
            <a:ext cx="18288000" cy="4457700"/>
          </a:xfrm>
        </p:spPr>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2"/>
          <p:cNvSpPr>
            <a:spLocks noGrp="1"/>
          </p:cNvSpPr>
          <p:nvPr>
            <p:ph type="pic" sz="quarter" idx="16"/>
          </p:nvPr>
        </p:nvSpPr>
        <p:spPr>
          <a:xfrm>
            <a:off x="0" y="7146032"/>
            <a:ext cx="4569630" cy="5791200"/>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7"/>
          </p:nvPr>
        </p:nvSpPr>
        <p:spPr>
          <a:xfrm>
            <a:off x="4569630" y="7146032"/>
            <a:ext cx="4569630" cy="5791200"/>
          </a:xfrm>
          <a:solidFill>
            <a:schemeClr val="bg1">
              <a:lumMod val="95000"/>
            </a:schemeClr>
          </a:solidFill>
        </p:spPr>
        <p:txBody>
          <a:bodyPr>
            <a:normAutofit/>
          </a:bodyPr>
          <a:lstStyle>
            <a:lvl1pPr>
              <a:defRPr sz="2101"/>
            </a:lvl1pPr>
          </a:lstStyle>
          <a:p>
            <a:endParaRPr lang="en-US"/>
          </a:p>
        </p:txBody>
      </p:sp>
      <p:sp>
        <p:nvSpPr>
          <p:cNvPr id="12" name="Picture Placeholder 2"/>
          <p:cNvSpPr>
            <a:spLocks noGrp="1"/>
          </p:cNvSpPr>
          <p:nvPr>
            <p:ph type="pic" sz="quarter" idx="18"/>
          </p:nvPr>
        </p:nvSpPr>
        <p:spPr>
          <a:xfrm>
            <a:off x="9144000" y="7146032"/>
            <a:ext cx="4569630" cy="5791200"/>
          </a:xfrm>
          <a:solidFill>
            <a:schemeClr val="bg1">
              <a:lumMod val="95000"/>
            </a:schemeClr>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13713630" y="7146032"/>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p:cNvSpPr>
            <a:spLocks noGrp="1"/>
          </p:cNvSpPr>
          <p:nvPr>
            <p:ph type="pic" sz="quarter" idx="24"/>
          </p:nvPr>
        </p:nvSpPr>
        <p:spPr>
          <a:xfrm>
            <a:off x="11581985"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03/04/1444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546100"/>
            <a:ext cx="6016626" cy="2324100"/>
          </a:xfrm>
        </p:spPr>
        <p:txBody>
          <a:bodyPr anchor="b"/>
          <a:lstStyle>
            <a:lvl1pPr algn="r">
              <a:defRPr sz="4000" b="1"/>
            </a:lvl1pPr>
          </a:lstStyle>
          <a:p>
            <a:r>
              <a:rPr lang="en-US"/>
              <a:t>Click to edit Master title style</a:t>
            </a:r>
            <a:endParaRPr lang="ar-OM"/>
          </a:p>
        </p:txBody>
      </p:sp>
      <p:sp>
        <p:nvSpPr>
          <p:cNvPr id="3" name="Content Placeholder 2"/>
          <p:cNvSpPr>
            <a:spLocks noGrp="1"/>
          </p:cNvSpPr>
          <p:nvPr>
            <p:ph idx="1"/>
          </p:nvPr>
        </p:nvSpPr>
        <p:spPr>
          <a:xfrm>
            <a:off x="7150100" y="546101"/>
            <a:ext cx="10223500"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914401" y="2870201"/>
            <a:ext cx="6016626"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03/04/1444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9601200"/>
            <a:ext cx="10972800" cy="1133476"/>
          </a:xfrm>
        </p:spPr>
        <p:txBody>
          <a:bodyPr anchor="b"/>
          <a:lstStyle>
            <a:lvl1pPr algn="r">
              <a:defRPr sz="4000" b="1"/>
            </a:lvl1pPr>
          </a:lstStyle>
          <a:p>
            <a:r>
              <a:rPr lang="en-US"/>
              <a:t>Click to edit Master title style</a:t>
            </a:r>
            <a:endParaRPr lang="ar-OM"/>
          </a:p>
        </p:txBody>
      </p:sp>
      <p:sp>
        <p:nvSpPr>
          <p:cNvPr id="3" name="Picture Placeholder 2"/>
          <p:cNvSpPr>
            <a:spLocks noGrp="1"/>
          </p:cNvSpPr>
          <p:nvPr>
            <p:ph type="pic" idx="1"/>
          </p:nvPr>
        </p:nvSpPr>
        <p:spPr>
          <a:xfrm>
            <a:off x="3584576" y="1225550"/>
            <a:ext cx="109728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ar-OM"/>
          </a:p>
        </p:txBody>
      </p:sp>
      <p:sp>
        <p:nvSpPr>
          <p:cNvPr id="4" name="Text Placeholder 3"/>
          <p:cNvSpPr>
            <a:spLocks noGrp="1"/>
          </p:cNvSpPr>
          <p:nvPr>
            <p:ph type="body" sz="half" idx="2"/>
          </p:nvPr>
        </p:nvSpPr>
        <p:spPr>
          <a:xfrm>
            <a:off x="3584576" y="10734676"/>
            <a:ext cx="109728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03/04/1444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49276"/>
            <a:ext cx="16459200" cy="2286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914400" y="3200401"/>
            <a:ext cx="16459200" cy="9051926"/>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13106400" y="12712701"/>
            <a:ext cx="4267200" cy="730250"/>
          </a:xfrm>
          <a:prstGeom prst="rect">
            <a:avLst/>
          </a:prstGeom>
        </p:spPr>
        <p:txBody>
          <a:bodyPr vert="horz" lIns="91440" tIns="45720" rIns="91440" bIns="45720" rtlCol="1" anchor="ctr"/>
          <a:lstStyle>
            <a:lvl1pPr algn="r">
              <a:defRPr sz="2400">
                <a:solidFill>
                  <a:schemeClr val="tx1">
                    <a:tint val="75000"/>
                  </a:schemeClr>
                </a:solidFill>
              </a:defRPr>
            </a:lvl1pPr>
          </a:lstStyle>
          <a:p>
            <a:fld id="{ABBF00E5-FE97-4F0C-9773-7299A5E6E81B}" type="datetimeFigureOut">
              <a:rPr lang="ar-OM" smtClean="0"/>
              <a:t>03/04/1444</a:t>
            </a:fld>
            <a:endParaRPr lang="ar-OM"/>
          </a:p>
        </p:txBody>
      </p:sp>
      <p:sp>
        <p:nvSpPr>
          <p:cNvPr id="5" name="Footer Placeholder 4"/>
          <p:cNvSpPr>
            <a:spLocks noGrp="1"/>
          </p:cNvSpPr>
          <p:nvPr>
            <p:ph type="ftr" sz="quarter" idx="3"/>
          </p:nvPr>
        </p:nvSpPr>
        <p:spPr>
          <a:xfrm>
            <a:off x="6248400" y="12712701"/>
            <a:ext cx="5791200" cy="730250"/>
          </a:xfrm>
          <a:prstGeom prst="rect">
            <a:avLst/>
          </a:prstGeom>
        </p:spPr>
        <p:txBody>
          <a:bodyPr vert="horz" lIns="91440" tIns="45720" rIns="91440" bIns="45720" rtlCol="1" anchor="ctr"/>
          <a:lstStyle>
            <a:lvl1pPr algn="ctr">
              <a:defRPr sz="24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914400" y="12712701"/>
            <a:ext cx="4267200" cy="730250"/>
          </a:xfrm>
          <a:prstGeom prst="rect">
            <a:avLst/>
          </a:prstGeom>
        </p:spPr>
        <p:txBody>
          <a:bodyPr vert="horz" lIns="91440" tIns="45720" rIns="91440" bIns="45720" rtlCol="1" anchor="ctr"/>
          <a:lstStyle>
            <a:lvl1pPr algn="l">
              <a:defRPr sz="24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828800" rtl="1" eaLnBrk="1" latinLnBrk="0" hangingPunct="1">
        <a:spcBef>
          <a:spcPct val="0"/>
        </a:spcBef>
        <a:buNone/>
        <a:defRPr sz="8800" kern="1200">
          <a:solidFill>
            <a:schemeClr val="tx1"/>
          </a:solidFill>
          <a:latin typeface="+mj-lt"/>
          <a:ea typeface="+mj-ea"/>
          <a:cs typeface="+mj-cs"/>
        </a:defRPr>
      </a:lvl1pPr>
    </p:titleStyle>
    <p:bodyStyle>
      <a:lvl1pPr marL="685800" indent="-685800" algn="r" defTabSz="1828800" rtl="1"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1pPr>
      <a:lvl2pPr marL="1485900" indent="-571500" algn="r" defTabSz="1828800" rtl="1" eaLnBrk="1" latinLnBrk="0" hangingPunct="1">
        <a:spcBef>
          <a:spcPct val="20000"/>
        </a:spcBef>
        <a:buFont typeface="Arial" panose="020B0604020202020204" pitchFamily="34" charset="0"/>
        <a:buChar char="–"/>
        <a:defRPr sz="5600" kern="1200">
          <a:solidFill>
            <a:schemeClr val="tx1"/>
          </a:solidFill>
          <a:latin typeface="+mn-lt"/>
          <a:ea typeface="+mn-ea"/>
          <a:cs typeface="+mn-cs"/>
        </a:defRPr>
      </a:lvl2pPr>
      <a:lvl3pPr marL="2286000" indent="-457200" algn="r" defTabSz="1828800" rtl="1"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3pPr>
      <a:lvl4pPr marL="3200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4pPr>
      <a:lvl5pPr marL="41148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5pPr>
      <a:lvl6pPr marL="50292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6pPr>
      <a:lvl7pPr marL="59436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7pPr>
      <a:lvl8pPr marL="68580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8pPr>
      <a:lvl9pPr marL="7772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9pPr>
    </p:bodyStyle>
    <p:other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عنوان 3">
            <a:extLst>
              <a:ext uri="{FF2B5EF4-FFF2-40B4-BE49-F238E27FC236}">
                <a16:creationId xmlns:a16="http://schemas.microsoft.com/office/drawing/2014/main" id="{5B10E0E0-E1F8-48DD-98FB-6320789699B2}"/>
              </a:ext>
            </a:extLst>
          </p:cNvPr>
          <p:cNvSpPr txBox="1">
            <a:spLocks/>
          </p:cNvSpPr>
          <p:nvPr/>
        </p:nvSpPr>
        <p:spPr>
          <a:xfrm>
            <a:off x="1151112" y="1961456"/>
            <a:ext cx="15841760" cy="8712968"/>
          </a:xfrm>
          <a:prstGeom prst="rect">
            <a:avLst/>
          </a:prstGeom>
          <a:noFill/>
          <a:ln w="9525" cap="flat" cmpd="sng" algn="ctr">
            <a:noFill/>
            <a:prstDash val="solid"/>
          </a:ln>
        </p:spPr>
        <p:style>
          <a:lnRef idx="1">
            <a:schemeClr val="accent4"/>
          </a:lnRef>
          <a:fillRef idx="2">
            <a:schemeClr val="accent4"/>
          </a:fillRef>
          <a:effectRef idx="1">
            <a:schemeClr val="accent4"/>
          </a:effectRef>
          <a:fontRef idx="minor">
            <a:schemeClr val="dk1"/>
          </a:fontRef>
        </p:style>
        <p:txBody>
          <a:bodyPr>
            <a:normAutofit/>
          </a:bodyPr>
          <a:lstStyle>
            <a:lvl1pPr algn="ctr" defTabSz="1828800" rtl="1" eaLnBrk="1" latinLnBrk="0" hangingPunct="1">
              <a:spcBef>
                <a:spcPct val="0"/>
              </a:spcBef>
              <a:buNone/>
              <a:defRPr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للبرنامج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يستقصي المفاهيم والنظريات والأسس الفلسفية والتربوية ذات الصلة بالمجال التربوي.</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بنهاية هذه الوحدة التعليمية ستكون قادراً على : </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التعرف على الاتصال التربوي من حيث: التعريف والأهداف والعناصر، والأنواع والمعيقات في العملية التعليمية التعلمية. </a:t>
            </a:r>
          </a:p>
          <a:p>
            <a:pPr algn="r">
              <a:lnSpc>
                <a:spcPct val="150000"/>
              </a:lnSpc>
            </a:pP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للوحدة التعليمية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شرح عملية الاتصال وأنواعها وعناصرها المختلفة وأهميتها في العملية التعليمية التعلمية</a:t>
            </a: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12280"/>
    </mc:Choice>
    <mc:Fallback xmlns="">
      <p:transition spd="slow" advTm="1228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CAE11E0-A3C9-419E-A203-2D6419953F61}"/>
              </a:ext>
            </a:extLst>
          </p:cNvPr>
          <p:cNvSpPr txBox="1"/>
          <p:nvPr/>
        </p:nvSpPr>
        <p:spPr>
          <a:xfrm>
            <a:off x="935088" y="1102578"/>
            <a:ext cx="16417824" cy="12357229"/>
          </a:xfrm>
          <a:prstGeom prst="rect">
            <a:avLst/>
          </a:prstGeom>
          <a:noFill/>
        </p:spPr>
        <p:txBody>
          <a:bodyPr wrap="square" rtlCol="1">
            <a:spAutoFit/>
          </a:bodyPr>
          <a:lstStyle/>
          <a:p>
            <a:pPr algn="ctr"/>
            <a:r>
              <a:rPr lang="ar-OM" sz="8800" b="1" dirty="0">
                <a:solidFill>
                  <a:schemeClr val="accent2">
                    <a:lumMod val="75000"/>
                  </a:schemeClr>
                </a:solidFill>
                <a:latin typeface="Microsoft Uighur" panose="02000000000000000000" pitchFamily="2" charset="-78"/>
                <a:cs typeface="Microsoft Uighur" panose="02000000000000000000" pitchFamily="2" charset="-78"/>
              </a:rPr>
              <a:t>معيقات الاتصال التربوي </a:t>
            </a:r>
          </a:p>
          <a:p>
            <a:pPr algn="just"/>
            <a:r>
              <a:rPr lang="ar-OM" sz="6600" b="1" dirty="0">
                <a:latin typeface="Microsoft Uighur" panose="02000000000000000000" pitchFamily="2" charset="-78"/>
                <a:cs typeface="Microsoft Uighur" panose="02000000000000000000" pitchFamily="2" charset="-78"/>
              </a:rPr>
              <a:t>ويقصد بمعيقات الاتصال: هو كل ما يحول بين المرسل وبين ايصال رسالة الى المستقبل بنجاح. وقد يكون سببها ظروف تتعلق بالمتعلم نفسه أو طبيعة الاسلوب التعليمي أو بمحتوى المادة التعليمية أو بالبيئة التعليمية الصفية والمدرسية.</a:t>
            </a:r>
          </a:p>
          <a:p>
            <a:pPr algn="just"/>
            <a:r>
              <a:rPr lang="ar-OM" sz="6600" b="1" dirty="0">
                <a:latin typeface="Microsoft Uighur" panose="02000000000000000000" pitchFamily="2" charset="-78"/>
                <a:cs typeface="Microsoft Uighur" panose="02000000000000000000" pitchFamily="2" charset="-78"/>
              </a:rPr>
              <a:t> </a:t>
            </a:r>
            <a:r>
              <a:rPr lang="ar-OM" sz="8800" b="1" dirty="0">
                <a:solidFill>
                  <a:schemeClr val="accent2">
                    <a:lumMod val="75000"/>
                  </a:schemeClr>
                </a:solidFill>
                <a:latin typeface="Microsoft Uighur" panose="02000000000000000000" pitchFamily="2" charset="-78"/>
                <a:cs typeface="Microsoft Uighur" panose="02000000000000000000" pitchFamily="2" charset="-78"/>
              </a:rPr>
              <a:t>ومن المعيقات:</a:t>
            </a:r>
          </a:p>
          <a:p>
            <a:pPr marL="857250" indent="-857250" algn="just">
              <a:lnSpc>
                <a:spcPct val="150000"/>
              </a:lnSpc>
              <a:buFont typeface="Arial" panose="020B0604020202020204" pitchFamily="34" charset="0"/>
              <a:buChar char="•"/>
            </a:pPr>
            <a:r>
              <a:rPr lang="ar-OM" sz="6600" b="1" dirty="0">
                <a:solidFill>
                  <a:schemeClr val="accent6">
                    <a:lumMod val="50000"/>
                  </a:schemeClr>
                </a:solidFill>
                <a:latin typeface="Microsoft Uighur" panose="02000000000000000000" pitchFamily="2" charset="-78"/>
                <a:cs typeface="Microsoft Uighur" panose="02000000000000000000" pitchFamily="2" charset="-78"/>
              </a:rPr>
              <a:t>الحشو اللفظي أو اللفظية الزائدة: </a:t>
            </a:r>
            <a:r>
              <a:rPr lang="ar-OM" sz="6600" b="1" dirty="0">
                <a:latin typeface="Microsoft Uighur" panose="02000000000000000000" pitchFamily="2" charset="-78"/>
                <a:cs typeface="Microsoft Uighur" panose="02000000000000000000" pitchFamily="2" charset="-78"/>
              </a:rPr>
              <a:t>ويقصد به المبالغة في استخدام الكلام الكثير لتوضيح نقطه بسيطة مما يولد الملل والشعور بعدم الاهتمام لدى المتعلم.</a:t>
            </a:r>
          </a:p>
          <a:p>
            <a:endParaRPr lang="ar-OM" sz="60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62814620"/>
      </p:ext>
    </p:extLst>
  </p:cSld>
  <p:clrMapOvr>
    <a:masterClrMapping/>
  </p:clrMapOvr>
  <mc:AlternateContent xmlns:mc="http://schemas.openxmlformats.org/markup-compatibility/2006" xmlns:p14="http://schemas.microsoft.com/office/powerpoint/2010/main">
    <mc:Choice Requires="p14">
      <p:transition spd="slow" p14:dur="2000" advTm="144711"/>
    </mc:Choice>
    <mc:Fallback xmlns="">
      <p:transition spd="slow" advTm="14471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E678E5B0-913A-49F2-902F-13C2E5DD59A5}"/>
              </a:ext>
            </a:extLst>
          </p:cNvPr>
          <p:cNvSpPr txBox="1"/>
          <p:nvPr/>
        </p:nvSpPr>
        <p:spPr>
          <a:xfrm>
            <a:off x="575048" y="593304"/>
            <a:ext cx="17137904" cy="15835104"/>
          </a:xfrm>
          <a:prstGeom prst="rect">
            <a:avLst/>
          </a:prstGeom>
          <a:noFill/>
        </p:spPr>
        <p:txBody>
          <a:bodyPr wrap="square">
            <a:spAutoFit/>
          </a:bodyPr>
          <a:lstStyle/>
          <a:p>
            <a:pPr marL="857250" indent="-857250" algn="just" fontAlgn="base">
              <a:lnSpc>
                <a:spcPct val="150000"/>
              </a:lnSpc>
              <a:spcBef>
                <a:spcPct val="0"/>
              </a:spcBef>
              <a:spcAft>
                <a:spcPct val="0"/>
              </a:spcAft>
              <a:buFont typeface="Arial" panose="020B0604020202020204" pitchFamily="34" charset="0"/>
              <a:buChar char="•"/>
              <a:defRPr/>
            </a:pPr>
            <a:r>
              <a:rPr lang="ar-OM" sz="6600" b="1" dirty="0">
                <a:solidFill>
                  <a:schemeClr val="accent6">
                    <a:lumMod val="50000"/>
                  </a:schemeClr>
                </a:solidFill>
                <a:latin typeface="Microsoft Uighur" panose="02000000000000000000" pitchFamily="2" charset="-78"/>
                <a:cs typeface="Microsoft Uighur" panose="02000000000000000000" pitchFamily="2" charset="-78"/>
              </a:rPr>
              <a:t>الالتباس او الخلط الناشئ عن اختلاف الخبرات السابقة: </a:t>
            </a:r>
            <a:r>
              <a:rPr lang="ar-OM" sz="6600" b="1" dirty="0">
                <a:latin typeface="Microsoft Uighur" panose="02000000000000000000" pitchFamily="2" charset="-78"/>
                <a:cs typeface="Microsoft Uighur" panose="02000000000000000000" pitchFamily="2" charset="-78"/>
              </a:rPr>
              <a:t>ويقصد به سوء الفهم الذي ينشأ بسبب خبرة المتعلم السابقة. ومن اسباب سوء الفهم هوان الكلمة بحد ذاتها قد تحمل احيانا أكثر من معنى  وبالتالي يصعب على المعلم ان يوصل المعنى الذي يقصده الى كل متعلم. ولعلاج هذه المشكلة لابد للمعلم من استخدام مختلف أنواع الاتصال.</a:t>
            </a:r>
          </a:p>
          <a:p>
            <a:pPr marL="857250" indent="-857250" fontAlgn="base">
              <a:lnSpc>
                <a:spcPct val="150000"/>
              </a:lnSpc>
              <a:spcBef>
                <a:spcPct val="0"/>
              </a:spcBef>
              <a:spcAft>
                <a:spcPct val="0"/>
              </a:spcAft>
              <a:buFont typeface="Arial" panose="020B0604020202020204" pitchFamily="34" charset="0"/>
              <a:buChar char="•"/>
              <a:defRPr/>
            </a:pPr>
            <a:r>
              <a:rPr lang="ar-OM" sz="6600" b="1" dirty="0">
                <a:solidFill>
                  <a:schemeClr val="accent6">
                    <a:lumMod val="50000"/>
                  </a:schemeClr>
                </a:solidFill>
                <a:latin typeface="Microsoft Uighur" panose="02000000000000000000" pitchFamily="2" charset="-78"/>
                <a:cs typeface="Microsoft Uighur" panose="02000000000000000000" pitchFamily="2" charset="-78"/>
              </a:rPr>
              <a:t>قصور الادراك الحسي: </a:t>
            </a:r>
            <a:r>
              <a:rPr lang="ar-OM" sz="6600" b="1" dirty="0">
                <a:latin typeface="Microsoft Uighur" panose="02000000000000000000" pitchFamily="2" charset="-78"/>
                <a:cs typeface="Microsoft Uighur" panose="02000000000000000000" pitchFamily="2" charset="-78"/>
              </a:rPr>
              <a:t>وهوان يعاني المتعلم من قصور في حواسه كضعف السمع او البصر أو غير ذلك مما يؤثر بالتالي على الادراك ومن ثم على التعلم والعملية التعليمية ككل.</a:t>
            </a:r>
            <a:br>
              <a:rPr lang="ar-OM" sz="6600" b="1" dirty="0">
                <a:latin typeface="Microsoft Uighur" panose="02000000000000000000" pitchFamily="2" charset="-78"/>
                <a:cs typeface="Microsoft Uighur" panose="02000000000000000000" pitchFamily="2" charset="-78"/>
              </a:rPr>
            </a:br>
            <a:endParaRPr lang="ar-OM" sz="6600" b="1" dirty="0">
              <a:latin typeface="Microsoft Uighur" panose="02000000000000000000" pitchFamily="2" charset="-78"/>
              <a:cs typeface="Microsoft Uighur" panose="02000000000000000000" pitchFamily="2" charset="-78"/>
            </a:endParaRPr>
          </a:p>
          <a:p>
            <a:pPr marL="857250" indent="-857250" algn="just" fontAlgn="base">
              <a:spcBef>
                <a:spcPct val="0"/>
              </a:spcBef>
              <a:spcAft>
                <a:spcPct val="0"/>
              </a:spcAft>
              <a:buFont typeface="Arial" panose="020B0604020202020204" pitchFamily="34" charset="0"/>
              <a:buChar char="•"/>
              <a:defRPr/>
            </a:pPr>
            <a:endParaRPr lang="ar-OM" sz="6600" b="1" dirty="0">
              <a:latin typeface="Microsoft Uighur" panose="02000000000000000000" pitchFamily="2" charset="-78"/>
              <a:cs typeface="Microsoft Uighur" panose="02000000000000000000" pitchFamily="2" charset="-78"/>
            </a:endParaRPr>
          </a:p>
          <a:p>
            <a:pPr marL="857250" indent="-857250" algn="just" fontAlgn="base">
              <a:spcBef>
                <a:spcPct val="0"/>
              </a:spcBef>
              <a:spcAft>
                <a:spcPct val="0"/>
              </a:spcAft>
              <a:buFont typeface="Arial" panose="020B0604020202020204" pitchFamily="34" charset="0"/>
              <a:buChar char="•"/>
              <a:defRPr/>
            </a:pPr>
            <a:endParaRPr lang="ar-OM" sz="66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1693732356"/>
      </p:ext>
    </p:extLst>
  </p:cSld>
  <p:clrMapOvr>
    <a:masterClrMapping/>
  </p:clrMapOvr>
  <mc:AlternateContent xmlns:mc="http://schemas.openxmlformats.org/markup-compatibility/2006" xmlns:p14="http://schemas.microsoft.com/office/powerpoint/2010/main">
    <mc:Choice Requires="p14">
      <p:transition spd="slow" p14:dur="2000" advTm="297347"/>
    </mc:Choice>
    <mc:Fallback xmlns="">
      <p:transition spd="slow" advTm="297347"/>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21800DB0-C0FD-4FD0-A304-6BA0218168F9}"/>
              </a:ext>
            </a:extLst>
          </p:cNvPr>
          <p:cNvSpPr txBox="1"/>
          <p:nvPr/>
        </p:nvSpPr>
        <p:spPr>
          <a:xfrm>
            <a:off x="863080" y="1529408"/>
            <a:ext cx="16721658" cy="9106339"/>
          </a:xfrm>
          <a:prstGeom prst="rect">
            <a:avLst/>
          </a:prstGeom>
          <a:noFill/>
        </p:spPr>
        <p:txBody>
          <a:bodyPr wrap="square">
            <a:spAutoFit/>
          </a:bodyPr>
          <a:lstStyle/>
          <a:p>
            <a:pPr algn="just" fontAlgn="base">
              <a:lnSpc>
                <a:spcPct val="150000"/>
              </a:lnSpc>
              <a:spcBef>
                <a:spcPct val="0"/>
              </a:spcBef>
              <a:spcAft>
                <a:spcPct val="0"/>
              </a:spcAft>
              <a:defRPr/>
            </a:pPr>
            <a:r>
              <a:rPr lang="ar-OM" altLang="en-US" sz="6600" b="1" dirty="0">
                <a:solidFill>
                  <a:schemeClr val="accent6">
                    <a:lumMod val="50000"/>
                  </a:schemeClr>
                </a:solidFill>
                <a:latin typeface="Microsoft Uighur" panose="02000000000000000000" pitchFamily="2" charset="-78"/>
                <a:cs typeface="Microsoft Uighur" panose="02000000000000000000" pitchFamily="2" charset="-78"/>
              </a:rPr>
              <a:t>شرود الذهن وأحلام اليقظة: </a:t>
            </a:r>
            <a:r>
              <a:rPr lang="ar-OM" altLang="en-US" sz="6600" b="1" dirty="0">
                <a:latin typeface="Microsoft Uighur" panose="02000000000000000000" pitchFamily="2" charset="-78"/>
                <a:cs typeface="Microsoft Uighur" panose="02000000000000000000" pitchFamily="2" charset="-78"/>
              </a:rPr>
              <a:t>وهو انصراف المتعلم بذهنه عن التعلم  والتظاهر أمام المعلم بأنه يتابع عملية التعليم. ولحل هذه المشكلة لابد للمعلم ان يدرس اسباب هذا الشرود اهي مشكلة خارج الصف ام داخل الصف؟ وهل يتعلق السبب بمادة الدرس أو بأسلوب المعلم أو صعوبة المادة؟ مستخدما في ذلك التشويق والإثارة ومخاطبة أكثر من حاسة لدى المتعلم.</a:t>
            </a:r>
          </a:p>
          <a:p>
            <a:pPr algn="just" fontAlgn="base">
              <a:lnSpc>
                <a:spcPct val="150000"/>
              </a:lnSpc>
              <a:spcBef>
                <a:spcPct val="0"/>
              </a:spcBef>
              <a:spcAft>
                <a:spcPct val="0"/>
              </a:spcAft>
              <a:defRPr/>
            </a:pPr>
            <a:r>
              <a:rPr lang="ar-OM" altLang="en-US" sz="6600" b="1" dirty="0">
                <a:solidFill>
                  <a:schemeClr val="accent6">
                    <a:lumMod val="50000"/>
                  </a:schemeClr>
                </a:solidFill>
                <a:latin typeface="Microsoft Uighur" panose="02000000000000000000" pitchFamily="2" charset="-78"/>
                <a:cs typeface="Microsoft Uighur" panose="02000000000000000000" pitchFamily="2" charset="-78"/>
              </a:rPr>
              <a:t>صعوبة المادة وبعدها عن حاجات المتعلمين </a:t>
            </a:r>
            <a:r>
              <a:rPr lang="ar-OM" altLang="en-US" sz="6600" b="1" dirty="0">
                <a:latin typeface="Microsoft Uighur" panose="02000000000000000000" pitchFamily="2" charset="-78"/>
                <a:cs typeface="Microsoft Uighur" panose="02000000000000000000" pitchFamily="2" charset="-78"/>
              </a:rPr>
              <a:t>وعدم ارتباطها بحياتهم اليومية</a:t>
            </a:r>
          </a:p>
        </p:txBody>
      </p:sp>
    </p:spTree>
    <p:extLst>
      <p:ext uri="{BB962C8B-B14F-4D97-AF65-F5344CB8AC3E}">
        <p14:creationId xmlns:p14="http://schemas.microsoft.com/office/powerpoint/2010/main" val="357834609"/>
      </p:ext>
    </p:extLst>
  </p:cSld>
  <p:clrMapOvr>
    <a:masterClrMapping/>
  </p:clrMapOvr>
  <mc:AlternateContent xmlns:mc="http://schemas.openxmlformats.org/markup-compatibility/2006" xmlns:p14="http://schemas.microsoft.com/office/powerpoint/2010/main">
    <mc:Choice Requires="p14">
      <p:transition spd="slow" p14:dur="2000" advTm="118160"/>
    </mc:Choice>
    <mc:Fallback xmlns="">
      <p:transition spd="slow" advTm="11816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21800DB0-C0FD-4FD0-A304-6BA0218168F9}"/>
              </a:ext>
            </a:extLst>
          </p:cNvPr>
          <p:cNvSpPr txBox="1"/>
          <p:nvPr/>
        </p:nvSpPr>
        <p:spPr>
          <a:xfrm>
            <a:off x="575048" y="521296"/>
            <a:ext cx="17009690" cy="12280285"/>
          </a:xfrm>
          <a:prstGeom prst="rect">
            <a:avLst/>
          </a:prstGeom>
          <a:noFill/>
        </p:spPr>
        <p:txBody>
          <a:bodyPr wrap="square">
            <a:spAutoFit/>
          </a:bodyPr>
          <a:lstStyle/>
          <a:p>
            <a:pPr algn="just" fontAlgn="base">
              <a:lnSpc>
                <a:spcPct val="150000"/>
              </a:lnSpc>
              <a:spcBef>
                <a:spcPct val="0"/>
              </a:spcBef>
              <a:spcAft>
                <a:spcPct val="0"/>
              </a:spcAft>
              <a:defRPr/>
            </a:pPr>
            <a:r>
              <a:rPr lang="ar-OM" altLang="en-US" sz="6600" b="1" dirty="0">
                <a:solidFill>
                  <a:schemeClr val="accent6">
                    <a:lumMod val="50000"/>
                  </a:schemeClr>
                </a:solidFill>
                <a:latin typeface="Microsoft Uighur" panose="02000000000000000000" pitchFamily="2" charset="-78"/>
                <a:cs typeface="Microsoft Uighur" panose="02000000000000000000" pitchFamily="2" charset="-78"/>
              </a:rPr>
              <a:t>الخصائص الفيزيائية غير المريحة للبيئة التعليمية: </a:t>
            </a:r>
            <a:r>
              <a:rPr lang="ar-OM" altLang="en-US" sz="6600" b="1" dirty="0">
                <a:latin typeface="Microsoft Uighur" panose="02000000000000000000" pitchFamily="2" charset="-78"/>
                <a:cs typeface="Microsoft Uighur" panose="02000000000000000000" pitchFamily="2" charset="-78"/>
              </a:rPr>
              <a:t>مثل المقاعد غير المريحة, الاضاءة الضعيفة ، التهوية الرديئة كل هذه الاسباب لا تشجع على الانتباه ولا توفر المناخ المناسب الذي يشجع على النشاط الذهني .ويتم ذلك بالتعاون مع ادارة المدرسة لتوفير أفضل ما يمكن داخل الغرفة الصفية من التسهيلات التعليمية.</a:t>
            </a:r>
          </a:p>
          <a:p>
            <a:pPr algn="just" fontAlgn="base">
              <a:lnSpc>
                <a:spcPct val="150000"/>
              </a:lnSpc>
              <a:spcBef>
                <a:spcPct val="0"/>
              </a:spcBef>
              <a:spcAft>
                <a:spcPct val="0"/>
              </a:spcAft>
              <a:defRPr/>
            </a:pPr>
            <a:r>
              <a:rPr lang="ar-OM" altLang="en-US" sz="6600" b="1" dirty="0">
                <a:solidFill>
                  <a:schemeClr val="accent6">
                    <a:lumMod val="50000"/>
                  </a:schemeClr>
                </a:solidFill>
                <a:latin typeface="Microsoft Uighur" panose="02000000000000000000" pitchFamily="2" charset="-78"/>
                <a:cs typeface="Microsoft Uighur" panose="02000000000000000000" pitchFamily="2" charset="-78"/>
              </a:rPr>
              <a:t>عدم اختيار قناة أو وسيلة اتصال مناسبة من قبل المعلم: </a:t>
            </a:r>
            <a:r>
              <a:rPr lang="ar-OM" altLang="en-US" sz="6600" b="1" dirty="0">
                <a:latin typeface="Microsoft Uighur" panose="02000000000000000000" pitchFamily="2" charset="-78"/>
                <a:cs typeface="Microsoft Uighur" panose="02000000000000000000" pitchFamily="2" charset="-78"/>
              </a:rPr>
              <a:t>وهذا يتطلب من المعلم الربط بين اختيار الوسيلة والهدف التعليمي الذي يرغب تحقيقه.</a:t>
            </a:r>
          </a:p>
          <a:p>
            <a:pPr algn="just" fontAlgn="base">
              <a:lnSpc>
                <a:spcPct val="150000"/>
              </a:lnSpc>
              <a:spcBef>
                <a:spcPct val="0"/>
              </a:spcBef>
              <a:spcAft>
                <a:spcPct val="0"/>
              </a:spcAft>
              <a:defRPr/>
            </a:pPr>
            <a:r>
              <a:rPr lang="ar-OM" altLang="en-US" sz="6600" b="1" dirty="0">
                <a:solidFill>
                  <a:schemeClr val="accent6">
                    <a:lumMod val="50000"/>
                  </a:schemeClr>
                </a:solidFill>
                <a:latin typeface="Microsoft Uighur" panose="02000000000000000000" pitchFamily="2" charset="-78"/>
                <a:cs typeface="Microsoft Uighur" panose="02000000000000000000" pitchFamily="2" charset="-78"/>
              </a:rPr>
              <a:t>التشويش: </a:t>
            </a:r>
            <a:r>
              <a:rPr lang="ar-OM" altLang="en-US" sz="6600" b="1" dirty="0">
                <a:latin typeface="Microsoft Uighur" panose="02000000000000000000" pitchFamily="2" charset="-78"/>
                <a:cs typeface="Microsoft Uighur" panose="02000000000000000000" pitchFamily="2" charset="-78"/>
              </a:rPr>
              <a:t>وهنا تقع المسئولية على الادارة التعليمية في اختيار الموقع المناسب للمدرسة وإبعادها عن اماكن الضجيج والصخب حركات المرور المزدحمة. </a:t>
            </a:r>
          </a:p>
        </p:txBody>
      </p:sp>
    </p:spTree>
    <p:extLst>
      <p:ext uri="{BB962C8B-B14F-4D97-AF65-F5344CB8AC3E}">
        <p14:creationId xmlns:p14="http://schemas.microsoft.com/office/powerpoint/2010/main" val="2091465066"/>
      </p:ext>
    </p:extLst>
  </p:cSld>
  <p:clrMapOvr>
    <a:masterClrMapping/>
  </p:clrMapOvr>
  <mc:AlternateContent xmlns:mc="http://schemas.openxmlformats.org/markup-compatibility/2006" xmlns:p14="http://schemas.microsoft.com/office/powerpoint/2010/main">
    <mc:Choice Requires="p14">
      <p:transition spd="slow" p14:dur="2000" advTm="267050"/>
    </mc:Choice>
    <mc:Fallback xmlns="">
      <p:transition spd="slow" advTm="26705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mc:AlternateContent xmlns:mc="http://schemas.openxmlformats.org/markup-compatibility/2006" xmlns:p14="http://schemas.microsoft.com/office/powerpoint/2010/main">
    <mc:Choice Requires="p14">
      <p:transition spd="slow" p14:dur="2000" advTm="13417"/>
    </mc:Choice>
    <mc:Fallback xmlns="">
      <p:transition spd="slow" advTm="13417"/>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1621</TotalTime>
  <Words>396</Words>
  <Application>Microsoft Office PowerPoint</Application>
  <PresentationFormat>مخصص</PresentationFormat>
  <Paragraphs>14</Paragraphs>
  <Slides>6</Slides>
  <Notes>1</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6</vt:i4>
      </vt:variant>
    </vt:vector>
  </HeadingPairs>
  <TitlesOfParts>
    <vt:vector size="10" baseType="lpstr">
      <vt:lpstr>Arial</vt:lpstr>
      <vt:lpstr>Calibri</vt:lpstr>
      <vt:lpstr>Microsoft Uighur</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84</cp:revision>
  <dcterms:created xsi:type="dcterms:W3CDTF">2015-08-04T05:55:31Z</dcterms:created>
  <dcterms:modified xsi:type="dcterms:W3CDTF">2022-10-28T19:54:36Z</dcterms:modified>
</cp:coreProperties>
</file>