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72" r:id="rId4"/>
    <p:sldId id="273" r:id="rId5"/>
    <p:sldId id="274" r:id="rId6"/>
    <p:sldId id="275" r:id="rId7"/>
    <p:sldId id="276" r:id="rId8"/>
    <p:sldId id="277" r:id="rId9"/>
    <p:sldId id="278" r:id="rId10"/>
    <p:sldId id="279" r:id="rId11"/>
    <p:sldId id="281" r:id="rId12"/>
    <p:sldId id="280" r:id="rId13"/>
    <p:sldId id="259" r:id="rId14"/>
  </p:sldIdLst>
  <p:sldSz cx="18288000" cy="13716000"/>
  <p:notesSz cx="6858000" cy="9144000"/>
  <p:defaultTextStyle>
    <a:defPPr>
      <a:defRPr lang="ar-OM"/>
    </a:defPPr>
    <a:lvl1pPr marL="0" algn="r" defTabSz="1828800" rtl="1" eaLnBrk="1" latinLnBrk="0" hangingPunct="1">
      <a:defRPr sz="3600" kern="1200">
        <a:solidFill>
          <a:schemeClr val="tx1"/>
        </a:solidFill>
        <a:latin typeface="+mn-lt"/>
        <a:ea typeface="+mn-ea"/>
        <a:cs typeface="+mn-cs"/>
      </a:defRPr>
    </a:lvl1pPr>
    <a:lvl2pPr marL="914400" algn="r" defTabSz="1828800" rtl="1" eaLnBrk="1" latinLnBrk="0" hangingPunct="1">
      <a:defRPr sz="3600" kern="1200">
        <a:solidFill>
          <a:schemeClr val="tx1"/>
        </a:solidFill>
        <a:latin typeface="+mn-lt"/>
        <a:ea typeface="+mn-ea"/>
        <a:cs typeface="+mn-cs"/>
      </a:defRPr>
    </a:lvl2pPr>
    <a:lvl3pPr marL="1828800" algn="r" defTabSz="1828800" rtl="1" eaLnBrk="1" latinLnBrk="0" hangingPunct="1">
      <a:defRPr sz="3600" kern="1200">
        <a:solidFill>
          <a:schemeClr val="tx1"/>
        </a:solidFill>
        <a:latin typeface="+mn-lt"/>
        <a:ea typeface="+mn-ea"/>
        <a:cs typeface="+mn-cs"/>
      </a:defRPr>
    </a:lvl3pPr>
    <a:lvl4pPr marL="2743200" algn="r" defTabSz="1828800" rtl="1" eaLnBrk="1" latinLnBrk="0" hangingPunct="1">
      <a:defRPr sz="3600" kern="1200">
        <a:solidFill>
          <a:schemeClr val="tx1"/>
        </a:solidFill>
        <a:latin typeface="+mn-lt"/>
        <a:ea typeface="+mn-ea"/>
        <a:cs typeface="+mn-cs"/>
      </a:defRPr>
    </a:lvl4pPr>
    <a:lvl5pPr marL="3657600" algn="r" defTabSz="1828800" rtl="1" eaLnBrk="1" latinLnBrk="0" hangingPunct="1">
      <a:defRPr sz="3600" kern="1200">
        <a:solidFill>
          <a:schemeClr val="tx1"/>
        </a:solidFill>
        <a:latin typeface="+mn-lt"/>
        <a:ea typeface="+mn-ea"/>
        <a:cs typeface="+mn-cs"/>
      </a:defRPr>
    </a:lvl5pPr>
    <a:lvl6pPr marL="4572000" algn="r" defTabSz="1828800" rtl="1" eaLnBrk="1" latinLnBrk="0" hangingPunct="1">
      <a:defRPr sz="3600" kern="1200">
        <a:solidFill>
          <a:schemeClr val="tx1"/>
        </a:solidFill>
        <a:latin typeface="+mn-lt"/>
        <a:ea typeface="+mn-ea"/>
        <a:cs typeface="+mn-cs"/>
      </a:defRPr>
    </a:lvl6pPr>
    <a:lvl7pPr marL="5486400" algn="r" defTabSz="1828800" rtl="1" eaLnBrk="1" latinLnBrk="0" hangingPunct="1">
      <a:defRPr sz="3600" kern="1200">
        <a:solidFill>
          <a:schemeClr val="tx1"/>
        </a:solidFill>
        <a:latin typeface="+mn-lt"/>
        <a:ea typeface="+mn-ea"/>
        <a:cs typeface="+mn-cs"/>
      </a:defRPr>
    </a:lvl7pPr>
    <a:lvl8pPr marL="6400800" algn="r" defTabSz="1828800" rtl="1" eaLnBrk="1" latinLnBrk="0" hangingPunct="1">
      <a:defRPr sz="3600" kern="1200">
        <a:solidFill>
          <a:schemeClr val="tx1"/>
        </a:solidFill>
        <a:latin typeface="+mn-lt"/>
        <a:ea typeface="+mn-ea"/>
        <a:cs typeface="+mn-cs"/>
      </a:defRPr>
    </a:lvl8pPr>
    <a:lvl9pPr marL="7315200" algn="r" defTabSz="1828800" rtl="1"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5A26"/>
    <a:srgbClr val="09223F"/>
    <a:srgbClr val="F2F2F2"/>
    <a:srgbClr val="DA937E"/>
    <a:srgbClr val="3D4E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77"/>
    <p:restoredTop sz="94500"/>
  </p:normalViewPr>
  <p:slideViewPr>
    <p:cSldViewPr showGuides="1">
      <p:cViewPr varScale="1">
        <p:scale>
          <a:sx n="29" d="100"/>
          <a:sy n="29" d="100"/>
        </p:scale>
        <p:origin x="122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6CCAA1-C542-4C4B-BB74-79A549648D11}" type="datetimeFigureOut">
              <a:rPr lang="en-US" smtClean="0"/>
              <a:t>9/24/2022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5DF56D-B523-F840-AD0F-AF81F6B5DF3D}" type="slidenum">
              <a:rPr lang="en-US" smtClean="0"/>
              <a:t>‹#›</a:t>
            </a:fld>
            <a:endParaRPr lang="en-US"/>
          </a:p>
        </p:txBody>
      </p:sp>
    </p:spTree>
    <p:extLst>
      <p:ext uri="{BB962C8B-B14F-4D97-AF65-F5344CB8AC3E}">
        <p14:creationId xmlns:p14="http://schemas.microsoft.com/office/powerpoint/2010/main" val="783368690"/>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DA937E"/>
              </a:solidFill>
            </a:endParaRPr>
          </a:p>
        </p:txBody>
      </p:sp>
      <p:sp>
        <p:nvSpPr>
          <p:cNvPr id="4" name="Slide Number Placeholder 3"/>
          <p:cNvSpPr>
            <a:spLocks noGrp="1"/>
          </p:cNvSpPr>
          <p:nvPr>
            <p:ph type="sldNum" sz="quarter" idx="10"/>
          </p:nvPr>
        </p:nvSpPr>
        <p:spPr/>
        <p:txBody>
          <a:bodyPr/>
          <a:lstStyle/>
          <a:p>
            <a:fld id="{505DF56D-B523-F840-AD0F-AF81F6B5DF3D}" type="slidenum">
              <a:rPr lang="en-US" smtClean="0"/>
              <a:t>1</a:t>
            </a:fld>
            <a:endParaRPr lang="en-US"/>
          </a:p>
        </p:txBody>
      </p:sp>
    </p:spTree>
    <p:extLst>
      <p:ext uri="{BB962C8B-B14F-4D97-AF65-F5344CB8AC3E}">
        <p14:creationId xmlns:p14="http://schemas.microsoft.com/office/powerpoint/2010/main" val="1102520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665312"/>
            <a:ext cx="6719063" cy="12313368"/>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917329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OM"/>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10"/>
          </p:nvPr>
        </p:nvSpPr>
        <p:spPr/>
        <p:txBody>
          <a:bodyPr/>
          <a:lstStyle/>
          <a:p>
            <a:fld id="{ABBF00E5-FE97-4F0C-9773-7299A5E6E81B}" type="datetimeFigureOut">
              <a:rPr lang="ar-OM" smtClean="0"/>
              <a:t>28/02/1444</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53020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549277"/>
            <a:ext cx="4114800" cy="11703050"/>
          </a:xfrm>
        </p:spPr>
        <p:txBody>
          <a:bodyPr vert="eaVert"/>
          <a:lstStyle/>
          <a:p>
            <a:r>
              <a:rPr lang="en-US"/>
              <a:t>Click to edit Master title style</a:t>
            </a:r>
            <a:endParaRPr lang="ar-OM"/>
          </a:p>
        </p:txBody>
      </p:sp>
      <p:sp>
        <p:nvSpPr>
          <p:cNvPr id="3" name="Vertical Text Placeholder 2"/>
          <p:cNvSpPr>
            <a:spLocks noGrp="1"/>
          </p:cNvSpPr>
          <p:nvPr>
            <p:ph type="body" orient="vert" idx="1"/>
          </p:nvPr>
        </p:nvSpPr>
        <p:spPr>
          <a:xfrm>
            <a:off x="914400" y="549277"/>
            <a:ext cx="1203960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10"/>
          </p:nvPr>
        </p:nvSpPr>
        <p:spPr/>
        <p:txBody>
          <a:bodyPr/>
          <a:lstStyle/>
          <a:p>
            <a:fld id="{ABBF00E5-FE97-4F0C-9773-7299A5E6E81B}" type="datetimeFigureOut">
              <a:rPr lang="ar-OM" smtClean="0"/>
              <a:t>28/02/1444</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797670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2"/>
          <p:cNvSpPr>
            <a:spLocks noGrp="1"/>
          </p:cNvSpPr>
          <p:nvPr>
            <p:ph type="pic" sz="quarter" idx="16"/>
          </p:nvPr>
        </p:nvSpPr>
        <p:spPr>
          <a:xfrm>
            <a:off x="0" y="737320"/>
            <a:ext cx="4569630" cy="5791200"/>
          </a:xfrm>
          <a:solidFill>
            <a:schemeClr val="bg1">
              <a:lumMod val="95000"/>
            </a:schemeClr>
          </a:solidFill>
        </p:spPr>
        <p:txBody>
          <a:bodyPr>
            <a:normAutofit/>
          </a:bodyPr>
          <a:lstStyle>
            <a:lvl1pPr>
              <a:defRPr sz="2101"/>
            </a:lvl1pPr>
          </a:lstStyle>
          <a:p>
            <a:endParaRPr lang="en-US"/>
          </a:p>
        </p:txBody>
      </p:sp>
      <p:sp>
        <p:nvSpPr>
          <p:cNvPr id="8" name="Picture Placeholder 2"/>
          <p:cNvSpPr>
            <a:spLocks noGrp="1"/>
          </p:cNvSpPr>
          <p:nvPr>
            <p:ph type="pic" sz="quarter" idx="17"/>
          </p:nvPr>
        </p:nvSpPr>
        <p:spPr>
          <a:xfrm>
            <a:off x="4569630" y="737320"/>
            <a:ext cx="4569630" cy="5791200"/>
          </a:xfrm>
          <a:solidFill>
            <a:schemeClr val="bg1">
              <a:lumMod val="95000"/>
            </a:schemeClr>
          </a:solidFill>
        </p:spPr>
        <p:txBody>
          <a:bodyPr>
            <a:normAutofit/>
          </a:bodyPr>
          <a:lstStyle>
            <a:lvl1pPr>
              <a:defRPr sz="2101"/>
            </a:lvl1pPr>
          </a:lstStyle>
          <a:p>
            <a:endParaRPr lang="en-US"/>
          </a:p>
        </p:txBody>
      </p:sp>
      <p:sp>
        <p:nvSpPr>
          <p:cNvPr id="9" name="Picture Placeholder 2"/>
          <p:cNvSpPr>
            <a:spLocks noGrp="1"/>
          </p:cNvSpPr>
          <p:nvPr>
            <p:ph type="pic" sz="quarter" idx="18"/>
          </p:nvPr>
        </p:nvSpPr>
        <p:spPr>
          <a:xfrm>
            <a:off x="9144000" y="737320"/>
            <a:ext cx="4569630" cy="5791200"/>
          </a:xfrm>
          <a:solidFill>
            <a:schemeClr val="bg1">
              <a:lumMod val="95000"/>
            </a:schemeClr>
          </a:solidFill>
        </p:spPr>
        <p:txBody>
          <a:bodyPr>
            <a:normAutofit/>
          </a:bodyPr>
          <a:lstStyle>
            <a:lvl1pPr>
              <a:defRPr sz="2101"/>
            </a:lvl1pPr>
          </a:lstStyle>
          <a:p>
            <a:endParaRPr lang="en-US"/>
          </a:p>
        </p:txBody>
      </p:sp>
      <p:sp>
        <p:nvSpPr>
          <p:cNvPr id="10" name="Picture Placeholder 2"/>
          <p:cNvSpPr>
            <a:spLocks noGrp="1"/>
          </p:cNvSpPr>
          <p:nvPr>
            <p:ph type="pic" sz="quarter" idx="19"/>
          </p:nvPr>
        </p:nvSpPr>
        <p:spPr>
          <a:xfrm>
            <a:off x="13713630" y="737320"/>
            <a:ext cx="4569630" cy="5791200"/>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1137011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Picture Placeholder 2"/>
          <p:cNvSpPr>
            <a:spLocks noGrp="1"/>
          </p:cNvSpPr>
          <p:nvPr>
            <p:ph type="pic" sz="quarter" idx="19"/>
          </p:nvPr>
        </p:nvSpPr>
        <p:spPr>
          <a:xfrm>
            <a:off x="-27499" y="737320"/>
            <a:ext cx="6105166" cy="12241360"/>
          </a:xfrm>
          <a:solidFill>
            <a:schemeClr val="bg1">
              <a:lumMod val="95000"/>
            </a:schemeClr>
          </a:solidFill>
        </p:spPr>
        <p:txBody>
          <a:bodyPr>
            <a:normAutofit/>
          </a:bodyPr>
          <a:lstStyle>
            <a:lvl1pPr>
              <a:defRPr sz="2101"/>
            </a:lvl1pPr>
          </a:lstStyle>
          <a:p>
            <a:endParaRPr lang="en-US"/>
          </a:p>
        </p:txBody>
      </p:sp>
      <p:sp>
        <p:nvSpPr>
          <p:cNvPr id="8" name="Picture Placeholder 2"/>
          <p:cNvSpPr>
            <a:spLocks noGrp="1"/>
          </p:cNvSpPr>
          <p:nvPr>
            <p:ph type="pic" sz="quarter" idx="20"/>
          </p:nvPr>
        </p:nvSpPr>
        <p:spPr>
          <a:xfrm>
            <a:off x="6105168" y="737320"/>
            <a:ext cx="6077666" cy="12241360"/>
          </a:xfrm>
          <a:solidFill>
            <a:schemeClr val="bg1">
              <a:lumMod val="95000"/>
            </a:schemeClr>
          </a:solidFill>
        </p:spPr>
        <p:txBody>
          <a:bodyPr>
            <a:normAutofit/>
          </a:bodyPr>
          <a:lstStyle>
            <a:lvl1pPr>
              <a:defRPr sz="2101"/>
            </a:lvl1pPr>
          </a:lstStyle>
          <a:p>
            <a:endParaRPr lang="en-US"/>
          </a:p>
        </p:txBody>
      </p:sp>
      <p:sp>
        <p:nvSpPr>
          <p:cNvPr id="9" name="Picture Placeholder 2"/>
          <p:cNvSpPr>
            <a:spLocks noGrp="1"/>
          </p:cNvSpPr>
          <p:nvPr>
            <p:ph type="pic" sz="quarter" idx="21"/>
          </p:nvPr>
        </p:nvSpPr>
        <p:spPr>
          <a:xfrm>
            <a:off x="12210334" y="737320"/>
            <a:ext cx="6077666" cy="12241360"/>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389911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Picture Placeholder 1"/>
          <p:cNvSpPr>
            <a:spLocks noGrp="1"/>
          </p:cNvSpPr>
          <p:nvPr>
            <p:ph type="pic" sz="quarter" idx="26"/>
          </p:nvPr>
        </p:nvSpPr>
        <p:spPr>
          <a:xfrm>
            <a:off x="0" y="8442176"/>
            <a:ext cx="18288000" cy="4457700"/>
          </a:xfrm>
        </p:spPr>
      </p:sp>
    </p:spTree>
    <p:extLst>
      <p:ext uri="{BB962C8B-B14F-4D97-AF65-F5344CB8AC3E}">
        <p14:creationId xmlns:p14="http://schemas.microsoft.com/office/powerpoint/2010/main" val="359882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2"/>
          <p:cNvSpPr>
            <a:spLocks noGrp="1"/>
          </p:cNvSpPr>
          <p:nvPr>
            <p:ph type="pic" sz="quarter" idx="16"/>
          </p:nvPr>
        </p:nvSpPr>
        <p:spPr>
          <a:xfrm>
            <a:off x="0" y="7146032"/>
            <a:ext cx="4569630" cy="5791200"/>
          </a:xfrm>
          <a:solidFill>
            <a:schemeClr val="bg1">
              <a:lumMod val="95000"/>
            </a:schemeClr>
          </a:solidFill>
        </p:spPr>
        <p:txBody>
          <a:bodyPr>
            <a:normAutofit/>
          </a:bodyPr>
          <a:lstStyle>
            <a:lvl1pPr>
              <a:defRPr sz="2101"/>
            </a:lvl1pPr>
          </a:lstStyle>
          <a:p>
            <a:endParaRPr lang="en-US"/>
          </a:p>
        </p:txBody>
      </p:sp>
      <p:sp>
        <p:nvSpPr>
          <p:cNvPr id="11" name="Picture Placeholder 2"/>
          <p:cNvSpPr>
            <a:spLocks noGrp="1"/>
          </p:cNvSpPr>
          <p:nvPr>
            <p:ph type="pic" sz="quarter" idx="17"/>
          </p:nvPr>
        </p:nvSpPr>
        <p:spPr>
          <a:xfrm>
            <a:off x="4569630" y="7146032"/>
            <a:ext cx="4569630" cy="5791200"/>
          </a:xfrm>
          <a:solidFill>
            <a:schemeClr val="bg1">
              <a:lumMod val="95000"/>
            </a:schemeClr>
          </a:solidFill>
        </p:spPr>
        <p:txBody>
          <a:bodyPr>
            <a:normAutofit/>
          </a:bodyPr>
          <a:lstStyle>
            <a:lvl1pPr>
              <a:defRPr sz="2101"/>
            </a:lvl1pPr>
          </a:lstStyle>
          <a:p>
            <a:endParaRPr lang="en-US"/>
          </a:p>
        </p:txBody>
      </p:sp>
      <p:sp>
        <p:nvSpPr>
          <p:cNvPr id="12" name="Picture Placeholder 2"/>
          <p:cNvSpPr>
            <a:spLocks noGrp="1"/>
          </p:cNvSpPr>
          <p:nvPr>
            <p:ph type="pic" sz="quarter" idx="18"/>
          </p:nvPr>
        </p:nvSpPr>
        <p:spPr>
          <a:xfrm>
            <a:off x="9144000" y="7146032"/>
            <a:ext cx="4569630" cy="5791200"/>
          </a:xfrm>
          <a:solidFill>
            <a:schemeClr val="bg1">
              <a:lumMod val="95000"/>
            </a:schemeClr>
          </a:solidFill>
        </p:spPr>
        <p:txBody>
          <a:bodyPr>
            <a:normAutofit/>
          </a:bodyPr>
          <a:lstStyle>
            <a:lvl1pPr>
              <a:defRPr sz="2101"/>
            </a:lvl1pPr>
          </a:lstStyle>
          <a:p>
            <a:endParaRPr lang="en-US"/>
          </a:p>
        </p:txBody>
      </p:sp>
      <p:sp>
        <p:nvSpPr>
          <p:cNvPr id="13" name="Picture Placeholder 2"/>
          <p:cNvSpPr>
            <a:spLocks noGrp="1"/>
          </p:cNvSpPr>
          <p:nvPr>
            <p:ph type="pic" sz="quarter" idx="19"/>
          </p:nvPr>
        </p:nvSpPr>
        <p:spPr>
          <a:xfrm>
            <a:off x="13713630" y="7146032"/>
            <a:ext cx="4569630" cy="5791200"/>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338659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2"/>
          <p:cNvSpPr>
            <a:spLocks noGrp="1"/>
          </p:cNvSpPr>
          <p:nvPr>
            <p:ph type="pic" sz="quarter" idx="24"/>
          </p:nvPr>
        </p:nvSpPr>
        <p:spPr>
          <a:xfrm>
            <a:off x="11581985" y="665312"/>
            <a:ext cx="6719063" cy="12313368"/>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2925489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BF00E5-FE97-4F0C-9773-7299A5E6E81B}" type="datetimeFigureOut">
              <a:rPr lang="ar-OM" smtClean="0"/>
              <a:t>28/02/1444</a:t>
            </a:fld>
            <a:endParaRPr lang="ar-OM"/>
          </a:p>
        </p:txBody>
      </p:sp>
      <p:sp>
        <p:nvSpPr>
          <p:cNvPr id="3" name="Footer Placeholder 2"/>
          <p:cNvSpPr>
            <a:spLocks noGrp="1"/>
          </p:cNvSpPr>
          <p:nvPr>
            <p:ph type="ftr" sz="quarter" idx="11"/>
          </p:nvPr>
        </p:nvSpPr>
        <p:spPr/>
        <p:txBody>
          <a:bodyPr/>
          <a:lstStyle/>
          <a:p>
            <a:endParaRPr lang="ar-OM"/>
          </a:p>
        </p:txBody>
      </p:sp>
      <p:sp>
        <p:nvSpPr>
          <p:cNvPr id="4" name="Slide Number Placeholder 3"/>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3388100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546100"/>
            <a:ext cx="6016626" cy="2324100"/>
          </a:xfrm>
        </p:spPr>
        <p:txBody>
          <a:bodyPr anchor="b"/>
          <a:lstStyle>
            <a:lvl1pPr algn="r">
              <a:defRPr sz="4000" b="1"/>
            </a:lvl1pPr>
          </a:lstStyle>
          <a:p>
            <a:r>
              <a:rPr lang="en-US"/>
              <a:t>Click to edit Master title style</a:t>
            </a:r>
            <a:endParaRPr lang="ar-OM"/>
          </a:p>
        </p:txBody>
      </p:sp>
      <p:sp>
        <p:nvSpPr>
          <p:cNvPr id="3" name="Content Placeholder 2"/>
          <p:cNvSpPr>
            <a:spLocks noGrp="1"/>
          </p:cNvSpPr>
          <p:nvPr>
            <p:ph idx="1"/>
          </p:nvPr>
        </p:nvSpPr>
        <p:spPr>
          <a:xfrm>
            <a:off x="7150100" y="546101"/>
            <a:ext cx="10223500" cy="11706226"/>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Text Placeholder 3"/>
          <p:cNvSpPr>
            <a:spLocks noGrp="1"/>
          </p:cNvSpPr>
          <p:nvPr>
            <p:ph type="body" sz="half" idx="2"/>
          </p:nvPr>
        </p:nvSpPr>
        <p:spPr>
          <a:xfrm>
            <a:off x="914401" y="2870201"/>
            <a:ext cx="6016626" cy="9382126"/>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fld id="{ABBF00E5-FE97-4F0C-9773-7299A5E6E81B}" type="datetimeFigureOut">
              <a:rPr lang="ar-OM" smtClean="0"/>
              <a:t>28/02/1444</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3496234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9601200"/>
            <a:ext cx="10972800" cy="1133476"/>
          </a:xfrm>
        </p:spPr>
        <p:txBody>
          <a:bodyPr anchor="b"/>
          <a:lstStyle>
            <a:lvl1pPr algn="r">
              <a:defRPr sz="4000" b="1"/>
            </a:lvl1pPr>
          </a:lstStyle>
          <a:p>
            <a:r>
              <a:rPr lang="en-US"/>
              <a:t>Click to edit Master title style</a:t>
            </a:r>
            <a:endParaRPr lang="ar-OM"/>
          </a:p>
        </p:txBody>
      </p:sp>
      <p:sp>
        <p:nvSpPr>
          <p:cNvPr id="3" name="Picture Placeholder 2"/>
          <p:cNvSpPr>
            <a:spLocks noGrp="1"/>
          </p:cNvSpPr>
          <p:nvPr>
            <p:ph type="pic" idx="1"/>
          </p:nvPr>
        </p:nvSpPr>
        <p:spPr>
          <a:xfrm>
            <a:off x="3584576" y="1225550"/>
            <a:ext cx="10972800" cy="822960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ar-OM"/>
          </a:p>
        </p:txBody>
      </p:sp>
      <p:sp>
        <p:nvSpPr>
          <p:cNvPr id="4" name="Text Placeholder 3"/>
          <p:cNvSpPr>
            <a:spLocks noGrp="1"/>
          </p:cNvSpPr>
          <p:nvPr>
            <p:ph type="body" sz="half" idx="2"/>
          </p:nvPr>
        </p:nvSpPr>
        <p:spPr>
          <a:xfrm>
            <a:off x="3584576" y="10734676"/>
            <a:ext cx="10972800" cy="160972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fld id="{ABBF00E5-FE97-4F0C-9773-7299A5E6E81B}" type="datetimeFigureOut">
              <a:rPr lang="ar-OM" smtClean="0"/>
              <a:t>28/02/1444</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985718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49276"/>
            <a:ext cx="16459200" cy="2286000"/>
          </a:xfrm>
          <a:prstGeom prst="rect">
            <a:avLst/>
          </a:prstGeom>
        </p:spPr>
        <p:txBody>
          <a:bodyPr vert="horz" lIns="91440" tIns="45720" rIns="91440" bIns="45720" rtlCol="1" anchor="ctr">
            <a:normAutofit/>
          </a:bodyPr>
          <a:lstStyle/>
          <a:p>
            <a:r>
              <a:rPr lang="en-US"/>
              <a:t>Click to edit Master title style</a:t>
            </a:r>
            <a:endParaRPr lang="ar-OM"/>
          </a:p>
        </p:txBody>
      </p:sp>
      <p:sp>
        <p:nvSpPr>
          <p:cNvPr id="3" name="Text Placeholder 2"/>
          <p:cNvSpPr>
            <a:spLocks noGrp="1"/>
          </p:cNvSpPr>
          <p:nvPr>
            <p:ph type="body" idx="1"/>
          </p:nvPr>
        </p:nvSpPr>
        <p:spPr>
          <a:xfrm>
            <a:off x="914400" y="3200401"/>
            <a:ext cx="16459200" cy="9051926"/>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2"/>
          </p:nvPr>
        </p:nvSpPr>
        <p:spPr>
          <a:xfrm>
            <a:off x="13106400" y="12712701"/>
            <a:ext cx="4267200" cy="730250"/>
          </a:xfrm>
          <a:prstGeom prst="rect">
            <a:avLst/>
          </a:prstGeom>
        </p:spPr>
        <p:txBody>
          <a:bodyPr vert="horz" lIns="91440" tIns="45720" rIns="91440" bIns="45720" rtlCol="1" anchor="ctr"/>
          <a:lstStyle>
            <a:lvl1pPr algn="r">
              <a:defRPr sz="2400">
                <a:solidFill>
                  <a:schemeClr val="tx1">
                    <a:tint val="75000"/>
                  </a:schemeClr>
                </a:solidFill>
              </a:defRPr>
            </a:lvl1pPr>
          </a:lstStyle>
          <a:p>
            <a:fld id="{ABBF00E5-FE97-4F0C-9773-7299A5E6E81B}" type="datetimeFigureOut">
              <a:rPr lang="ar-OM" smtClean="0"/>
              <a:t>28/02/1444</a:t>
            </a:fld>
            <a:endParaRPr lang="ar-OM"/>
          </a:p>
        </p:txBody>
      </p:sp>
      <p:sp>
        <p:nvSpPr>
          <p:cNvPr id="5" name="Footer Placeholder 4"/>
          <p:cNvSpPr>
            <a:spLocks noGrp="1"/>
          </p:cNvSpPr>
          <p:nvPr>
            <p:ph type="ftr" sz="quarter" idx="3"/>
          </p:nvPr>
        </p:nvSpPr>
        <p:spPr>
          <a:xfrm>
            <a:off x="6248400" y="12712701"/>
            <a:ext cx="5791200" cy="730250"/>
          </a:xfrm>
          <a:prstGeom prst="rect">
            <a:avLst/>
          </a:prstGeom>
        </p:spPr>
        <p:txBody>
          <a:bodyPr vert="horz" lIns="91440" tIns="45720" rIns="91440" bIns="45720" rtlCol="1" anchor="ctr"/>
          <a:lstStyle>
            <a:lvl1pPr algn="ctr">
              <a:defRPr sz="2400">
                <a:solidFill>
                  <a:schemeClr val="tx1">
                    <a:tint val="75000"/>
                  </a:schemeClr>
                </a:solidFill>
              </a:defRPr>
            </a:lvl1pPr>
          </a:lstStyle>
          <a:p>
            <a:endParaRPr lang="ar-OM"/>
          </a:p>
        </p:txBody>
      </p:sp>
      <p:sp>
        <p:nvSpPr>
          <p:cNvPr id="6" name="Slide Number Placeholder 5"/>
          <p:cNvSpPr>
            <a:spLocks noGrp="1"/>
          </p:cNvSpPr>
          <p:nvPr>
            <p:ph type="sldNum" sz="quarter" idx="4"/>
          </p:nvPr>
        </p:nvSpPr>
        <p:spPr>
          <a:xfrm>
            <a:off x="914400" y="12712701"/>
            <a:ext cx="4267200" cy="730250"/>
          </a:xfrm>
          <a:prstGeom prst="rect">
            <a:avLst/>
          </a:prstGeom>
        </p:spPr>
        <p:txBody>
          <a:bodyPr vert="horz" lIns="91440" tIns="45720" rIns="91440" bIns="45720" rtlCol="1" anchor="ctr"/>
          <a:lstStyle>
            <a:lvl1pPr algn="l">
              <a:defRPr sz="2400">
                <a:solidFill>
                  <a:schemeClr val="tx1">
                    <a:tint val="75000"/>
                  </a:schemeClr>
                </a:solidFill>
              </a:defRPr>
            </a:lvl1pPr>
          </a:lstStyle>
          <a:p>
            <a:fld id="{97ACE804-D0DC-415D-ABBF-BFA750748848}" type="slidenum">
              <a:rPr lang="ar-OM" smtClean="0"/>
              <a:t>‹#›</a:t>
            </a:fld>
            <a:endParaRPr lang="ar-OM"/>
          </a:p>
        </p:txBody>
      </p:sp>
    </p:spTree>
    <p:extLst>
      <p:ext uri="{BB962C8B-B14F-4D97-AF65-F5344CB8AC3E}">
        <p14:creationId xmlns:p14="http://schemas.microsoft.com/office/powerpoint/2010/main" val="15903991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828800" rtl="1" eaLnBrk="1" latinLnBrk="0" hangingPunct="1">
        <a:spcBef>
          <a:spcPct val="0"/>
        </a:spcBef>
        <a:buNone/>
        <a:defRPr sz="8800" kern="1200">
          <a:solidFill>
            <a:schemeClr val="tx1"/>
          </a:solidFill>
          <a:latin typeface="+mj-lt"/>
          <a:ea typeface="+mj-ea"/>
          <a:cs typeface="+mj-cs"/>
        </a:defRPr>
      </a:lvl1pPr>
    </p:titleStyle>
    <p:bodyStyle>
      <a:lvl1pPr marL="685800" indent="-685800" algn="r" defTabSz="1828800" rtl="1"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r" defTabSz="1828800" rtl="1"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r" defTabSz="1828800" rtl="1"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p:bodyStyle>
    <p:otherStyle>
      <a:defPPr>
        <a:defRPr lang="ar-OM"/>
      </a:defPPr>
      <a:lvl1pPr marL="0" algn="r" defTabSz="1828800" rtl="1" eaLnBrk="1" latinLnBrk="0" hangingPunct="1">
        <a:defRPr sz="3600" kern="1200">
          <a:solidFill>
            <a:schemeClr val="tx1"/>
          </a:solidFill>
          <a:latin typeface="+mn-lt"/>
          <a:ea typeface="+mn-ea"/>
          <a:cs typeface="+mn-cs"/>
        </a:defRPr>
      </a:lvl1pPr>
      <a:lvl2pPr marL="914400" algn="r" defTabSz="1828800" rtl="1" eaLnBrk="1" latinLnBrk="0" hangingPunct="1">
        <a:defRPr sz="3600" kern="1200">
          <a:solidFill>
            <a:schemeClr val="tx1"/>
          </a:solidFill>
          <a:latin typeface="+mn-lt"/>
          <a:ea typeface="+mn-ea"/>
          <a:cs typeface="+mn-cs"/>
        </a:defRPr>
      </a:lvl2pPr>
      <a:lvl3pPr marL="1828800" algn="r" defTabSz="1828800" rtl="1" eaLnBrk="1" latinLnBrk="0" hangingPunct="1">
        <a:defRPr sz="3600" kern="1200">
          <a:solidFill>
            <a:schemeClr val="tx1"/>
          </a:solidFill>
          <a:latin typeface="+mn-lt"/>
          <a:ea typeface="+mn-ea"/>
          <a:cs typeface="+mn-cs"/>
        </a:defRPr>
      </a:lvl3pPr>
      <a:lvl4pPr marL="2743200" algn="r" defTabSz="1828800" rtl="1" eaLnBrk="1" latinLnBrk="0" hangingPunct="1">
        <a:defRPr sz="3600" kern="1200">
          <a:solidFill>
            <a:schemeClr val="tx1"/>
          </a:solidFill>
          <a:latin typeface="+mn-lt"/>
          <a:ea typeface="+mn-ea"/>
          <a:cs typeface="+mn-cs"/>
        </a:defRPr>
      </a:lvl4pPr>
      <a:lvl5pPr marL="3657600" algn="r" defTabSz="1828800" rtl="1" eaLnBrk="1" latinLnBrk="0" hangingPunct="1">
        <a:defRPr sz="3600" kern="1200">
          <a:solidFill>
            <a:schemeClr val="tx1"/>
          </a:solidFill>
          <a:latin typeface="+mn-lt"/>
          <a:ea typeface="+mn-ea"/>
          <a:cs typeface="+mn-cs"/>
        </a:defRPr>
      </a:lvl5pPr>
      <a:lvl6pPr marL="4572000" algn="r" defTabSz="1828800" rtl="1" eaLnBrk="1" latinLnBrk="0" hangingPunct="1">
        <a:defRPr sz="3600" kern="1200">
          <a:solidFill>
            <a:schemeClr val="tx1"/>
          </a:solidFill>
          <a:latin typeface="+mn-lt"/>
          <a:ea typeface="+mn-ea"/>
          <a:cs typeface="+mn-cs"/>
        </a:defRPr>
      </a:lvl6pPr>
      <a:lvl7pPr marL="5486400" algn="r" defTabSz="1828800" rtl="1" eaLnBrk="1" latinLnBrk="0" hangingPunct="1">
        <a:defRPr sz="3600" kern="1200">
          <a:solidFill>
            <a:schemeClr val="tx1"/>
          </a:solidFill>
          <a:latin typeface="+mn-lt"/>
          <a:ea typeface="+mn-ea"/>
          <a:cs typeface="+mn-cs"/>
        </a:defRPr>
      </a:lvl7pPr>
      <a:lvl8pPr marL="6400800" algn="r" defTabSz="1828800" rtl="1" eaLnBrk="1" latinLnBrk="0" hangingPunct="1">
        <a:defRPr sz="3600" kern="1200">
          <a:solidFill>
            <a:schemeClr val="tx1"/>
          </a:solidFill>
          <a:latin typeface="+mn-lt"/>
          <a:ea typeface="+mn-ea"/>
          <a:cs typeface="+mn-cs"/>
        </a:defRPr>
      </a:lvl8pPr>
      <a:lvl9pPr marL="7315200" algn="r" defTabSz="1828800" rtl="1"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6" name="عنوان 3">
            <a:extLst>
              <a:ext uri="{FF2B5EF4-FFF2-40B4-BE49-F238E27FC236}">
                <a16:creationId xmlns:a16="http://schemas.microsoft.com/office/drawing/2014/main" id="{5B10E0E0-E1F8-48DD-98FB-6320789699B2}"/>
              </a:ext>
            </a:extLst>
          </p:cNvPr>
          <p:cNvSpPr txBox="1">
            <a:spLocks/>
          </p:cNvSpPr>
          <p:nvPr/>
        </p:nvSpPr>
        <p:spPr>
          <a:xfrm>
            <a:off x="1151112" y="1961456"/>
            <a:ext cx="15841760" cy="8712968"/>
          </a:xfrm>
          <a:prstGeom prst="rect">
            <a:avLst/>
          </a:prstGeom>
          <a:noFill/>
          <a:ln w="9525" cap="flat" cmpd="sng" algn="ctr">
            <a:noFill/>
            <a:prstDash val="solid"/>
          </a:ln>
        </p:spPr>
        <p:style>
          <a:lnRef idx="1">
            <a:schemeClr val="accent4"/>
          </a:lnRef>
          <a:fillRef idx="2">
            <a:schemeClr val="accent4"/>
          </a:fillRef>
          <a:effectRef idx="1">
            <a:schemeClr val="accent4"/>
          </a:effectRef>
          <a:fontRef idx="minor">
            <a:schemeClr val="dk1"/>
          </a:fontRef>
        </p:style>
        <p:txBody>
          <a:bodyPr>
            <a:normAutofit/>
          </a:bodyPr>
          <a:lstStyle>
            <a:lvl1pPr algn="ctr" defTabSz="1828800" rtl="1" eaLnBrk="1" latinLnBrk="0" hangingPunct="1">
              <a:spcBef>
                <a:spcPct val="0"/>
              </a:spcBef>
              <a:buNone/>
              <a:defRPr sz="88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r">
              <a:lnSpc>
                <a:spcPct val="150000"/>
              </a:lnSpc>
            </a:pPr>
            <a:r>
              <a:rPr lang="ar-OM" sz="4800" b="1" dirty="0">
                <a:solidFill>
                  <a:schemeClr val="accent6">
                    <a:lumMod val="50000"/>
                  </a:schemeClr>
                </a:solidFill>
                <a:latin typeface="Microsoft Uighur" panose="02000000000000000000" pitchFamily="2" charset="-78"/>
                <a:cs typeface="Microsoft Uighur" panose="02000000000000000000" pitchFamily="2" charset="-78"/>
              </a:rPr>
              <a:t>المخرج العام للبرنامج :</a:t>
            </a:r>
            <a:br>
              <a:rPr lang="ar-OM" sz="4800" b="1" dirty="0">
                <a:solidFill>
                  <a:schemeClr val="accent6">
                    <a:lumMod val="50000"/>
                  </a:schemeClr>
                </a:solidFill>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يحلل ويصمم وحدات دراسية في المناهج الدراسية ويحدد أنشطتها.</a:t>
            </a:r>
            <a:br>
              <a:rPr lang="ar-OM" sz="4400" b="1" dirty="0">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a:t>
            </a:r>
            <a:r>
              <a:rPr lang="ar-OM" sz="4800" b="1" dirty="0">
                <a:solidFill>
                  <a:schemeClr val="accent6">
                    <a:lumMod val="50000"/>
                  </a:schemeClr>
                </a:solidFill>
                <a:latin typeface="Microsoft Uighur" panose="02000000000000000000" pitchFamily="2" charset="-78"/>
                <a:cs typeface="Microsoft Uighur" panose="02000000000000000000" pitchFamily="2" charset="-78"/>
              </a:rPr>
              <a:t>بنهاية هذه الوحدة التعليمية ستكون قادراً على : </a:t>
            </a:r>
            <a:br>
              <a:rPr lang="ar-OM" sz="4400" b="1" dirty="0">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التعرف على  مفهوم تفريد التعليم وأهميته وبعض المفاهيم المرتبطة به وكيفية توظيفه في المواقف التعليمية التعلمية وتطبيق الأسس والمبادئ العلمية في تصميم الدروس الإلكترونية.</a:t>
            </a:r>
          </a:p>
          <a:p>
            <a:pPr algn="r">
              <a:lnSpc>
                <a:spcPct val="150000"/>
              </a:lnSpc>
            </a:pPr>
            <a:r>
              <a:rPr lang="ar-OM" sz="4400" b="1" dirty="0">
                <a:latin typeface="Microsoft Uighur" panose="02000000000000000000" pitchFamily="2" charset="-78"/>
                <a:cs typeface="Microsoft Uighur" panose="02000000000000000000" pitchFamily="2" charset="-78"/>
              </a:rPr>
              <a:t>  </a:t>
            </a:r>
            <a:r>
              <a:rPr lang="ar-OM" sz="4800" b="1" dirty="0">
                <a:solidFill>
                  <a:schemeClr val="accent6">
                    <a:lumMod val="50000"/>
                  </a:schemeClr>
                </a:solidFill>
                <a:latin typeface="Microsoft Uighur" panose="02000000000000000000" pitchFamily="2" charset="-78"/>
                <a:cs typeface="Microsoft Uighur" panose="02000000000000000000" pitchFamily="2" charset="-78"/>
              </a:rPr>
              <a:t>المخرج العام للوحدة التعليمية :</a:t>
            </a:r>
            <a:br>
              <a:rPr lang="ar-OM" sz="4800" b="1" dirty="0">
                <a:solidFill>
                  <a:schemeClr val="accent6">
                    <a:lumMod val="50000"/>
                  </a:schemeClr>
                </a:solidFill>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تصميم وحدة دراسية في مادة التخصص بإحدى طرق التعليم المبرمج</a:t>
            </a:r>
          </a:p>
        </p:txBody>
      </p:sp>
      <p:pic>
        <p:nvPicPr>
          <p:cNvPr id="2" name="ملف صوتي 1">
            <a:hlinkClick r:id="" action="ppaction://media"/>
            <a:extLst>
              <a:ext uri="{FF2B5EF4-FFF2-40B4-BE49-F238E27FC236}">
                <a16:creationId xmlns:a16="http://schemas.microsoft.com/office/drawing/2014/main" id="{6D9BD8DF-28E3-441D-9A6A-72E306CE218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4165630678"/>
      </p:ext>
    </p:extLst>
  </p:cSld>
  <p:clrMapOvr>
    <a:masterClrMapping/>
  </p:clrMapOvr>
  <mc:AlternateContent xmlns:mc="http://schemas.openxmlformats.org/markup-compatibility/2006" xmlns:p14="http://schemas.microsoft.com/office/powerpoint/2010/main">
    <mc:Choice Requires="p14">
      <p:transition spd="slow" p14:dur="2000" advTm="18395"/>
    </mc:Choice>
    <mc:Fallback xmlns="">
      <p:transition spd="slow" advTm="183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CFF5D3E-7218-4D90-A8A8-60E8AADB6007}"/>
              </a:ext>
            </a:extLst>
          </p:cNvPr>
          <p:cNvSpPr txBox="1">
            <a:spLocks/>
          </p:cNvSpPr>
          <p:nvPr/>
        </p:nvSpPr>
        <p:spPr>
          <a:xfrm>
            <a:off x="5327576" y="1241376"/>
            <a:ext cx="8229600" cy="2079104"/>
          </a:xfrm>
          <a:prstGeom prst="rect">
            <a:avLst/>
          </a:prstGeom>
        </p:spPr>
        <p:txBody>
          <a:bodyPr>
            <a:normAutofit fontScale="75000" lnSpcReduction="20000"/>
          </a:bodyPr>
          <a:lstStyle>
            <a:lvl1pPr algn="ctr" defTabSz="1828800" rtl="1" eaLnBrk="1" latinLnBrk="0" hangingPunct="1">
              <a:spcBef>
                <a:spcPct val="0"/>
              </a:spcBef>
              <a:buNone/>
              <a:defRPr sz="8800" kern="1200">
                <a:solidFill>
                  <a:schemeClr val="tx1"/>
                </a:solidFill>
                <a:latin typeface="+mj-lt"/>
                <a:ea typeface="+mj-ea"/>
                <a:cs typeface="+mj-cs"/>
              </a:defRPr>
            </a:lvl1pPr>
          </a:lstStyle>
          <a:p>
            <a:pPr defTabSz="914400" rtl="0" fontAlgn="base">
              <a:spcBef>
                <a:spcPct val="50000"/>
              </a:spcBef>
              <a:spcAft>
                <a:spcPct val="0"/>
              </a:spcAft>
              <a:defRPr/>
            </a:pPr>
            <a:r>
              <a:rPr lang="ar-OM" altLang="ar-SA" sz="12800" b="1" dirty="0">
                <a:solidFill>
                  <a:srgbClr val="C00000"/>
                </a:solidFill>
                <a:latin typeface="Arabic Typesetting" panose="03020402040406030203" pitchFamily="66" charset="-78"/>
                <a:ea typeface="+mn-ea"/>
                <a:cs typeface="Arabic Typesetting" panose="03020402040406030203" pitchFamily="66" charset="-78"/>
              </a:rPr>
              <a:t>أهمية التعلم الذاتي</a:t>
            </a:r>
            <a:br>
              <a:rPr lang="en-US" altLang="ar-SA" sz="6600" b="1" dirty="0">
                <a:solidFill>
                  <a:srgbClr val="000000"/>
                </a:solidFill>
                <a:latin typeface="Arial" panose="020B0604020202020204" pitchFamily="34" charset="0"/>
                <a:ea typeface="+mn-ea"/>
                <a:cs typeface="Arial" panose="020B0604020202020204" pitchFamily="34" charset="0"/>
              </a:rPr>
            </a:br>
            <a:endParaRPr lang="ar-OM" dirty="0"/>
          </a:p>
        </p:txBody>
      </p:sp>
      <p:sp>
        <p:nvSpPr>
          <p:cNvPr id="3" name="Text Box 6">
            <a:extLst>
              <a:ext uri="{FF2B5EF4-FFF2-40B4-BE49-F238E27FC236}">
                <a16:creationId xmlns:a16="http://schemas.microsoft.com/office/drawing/2014/main" id="{321AD897-24F0-45A5-8BB5-71FE7B3B4E92}"/>
              </a:ext>
            </a:extLst>
          </p:cNvPr>
          <p:cNvSpPr txBox="1">
            <a:spLocks noChangeArrowheads="1"/>
          </p:cNvSpPr>
          <p:nvPr/>
        </p:nvSpPr>
        <p:spPr bwMode="auto">
          <a:xfrm>
            <a:off x="1367136" y="3320480"/>
            <a:ext cx="15769751" cy="840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914400" indent="-45720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371600" indent="-4572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828800" indent="-4572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286000" indent="-4572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743200" indent="-4572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3200400" indent="-4572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657600" indent="-4572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4114800" indent="-4572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R="0" lvl="0" algn="justLow" defTabSz="914400" rtl="1" eaLnBrk="1" fontAlgn="base" latinLnBrk="0" hangingPunct="1">
              <a:lnSpc>
                <a:spcPct val="100000"/>
              </a:lnSpc>
              <a:spcBef>
                <a:spcPct val="50000"/>
              </a:spcBef>
              <a:spcAft>
                <a:spcPct val="0"/>
              </a:spcAft>
              <a:buClrTx/>
              <a:buSzPct val="120000"/>
              <a:buFont typeface="Arial" panose="020B0604020202020204" pitchFamily="34" charset="0"/>
              <a:buChar char="•"/>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كان وما يزال يلقى اهتماما كبيرا من علماء النفس والتربية, باعتباره أسلوب التعلم الأفضل, لأنه يحقق لكل متعلم تعلماً يتناسب مع قدراته وسرعته الذاتية في التعلم ويعتمد على دافعيته للتعلم.</a:t>
            </a:r>
          </a:p>
          <a:p>
            <a:pPr marR="0" lvl="0" algn="justLow" defTabSz="914400" rtl="1" eaLnBrk="1" fontAlgn="base" latinLnBrk="0" hangingPunct="1">
              <a:lnSpc>
                <a:spcPct val="100000"/>
              </a:lnSpc>
              <a:spcBef>
                <a:spcPct val="50000"/>
              </a:spcBef>
              <a:spcAft>
                <a:spcPct val="0"/>
              </a:spcAft>
              <a:buClrTx/>
              <a:buSzPct val="120000"/>
              <a:buFont typeface="Arial" panose="020B0604020202020204" pitchFamily="34" charset="0"/>
              <a:buChar char="•"/>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يأخذ المتعلم دوراً إيجابياً ونشيطاً في التعلم.</a:t>
            </a:r>
          </a:p>
          <a:p>
            <a:pPr marR="0" lvl="0" algn="justLow" defTabSz="914400" rtl="1" eaLnBrk="1" fontAlgn="base" latinLnBrk="0" hangingPunct="1">
              <a:lnSpc>
                <a:spcPct val="100000"/>
              </a:lnSpc>
              <a:spcBef>
                <a:spcPct val="50000"/>
              </a:spcBef>
              <a:spcAft>
                <a:spcPct val="0"/>
              </a:spcAft>
              <a:buClrTx/>
              <a:buSzPct val="120000"/>
              <a:buFont typeface="Arial" panose="020B0604020202020204" pitchFamily="34" charset="0"/>
              <a:buChar char="•"/>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يُمّكن المتعلم من إتقان المهارات الأساسية اللازمة لمواصلة تعليم نفسه بنفسه ويستمر معه مدى الحياة.</a:t>
            </a:r>
          </a:p>
          <a:p>
            <a:pPr marR="0" lvl="0" algn="justLow" defTabSz="914400" rtl="1" eaLnBrk="1" fontAlgn="base" latinLnBrk="0" hangingPunct="1">
              <a:lnSpc>
                <a:spcPct val="100000"/>
              </a:lnSpc>
              <a:spcBef>
                <a:spcPct val="50000"/>
              </a:spcBef>
              <a:spcAft>
                <a:spcPct val="0"/>
              </a:spcAft>
              <a:buClrTx/>
              <a:buSzPct val="120000"/>
              <a:buFont typeface="Arial" panose="020B0604020202020204" pitchFamily="34" charset="0"/>
              <a:buChar char="•"/>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إعداد الأبناء للمستقبل وتعويدهم على تحمل مسئولية تعلمهم بأنفسهم.</a:t>
            </a:r>
          </a:p>
          <a:p>
            <a:pPr marR="0" lvl="0" algn="justLow" defTabSz="914400" rtl="1" eaLnBrk="1" fontAlgn="base" latinLnBrk="0" hangingPunct="1">
              <a:lnSpc>
                <a:spcPct val="100000"/>
              </a:lnSpc>
              <a:spcBef>
                <a:spcPct val="50000"/>
              </a:spcBef>
              <a:spcAft>
                <a:spcPct val="0"/>
              </a:spcAft>
              <a:buClrTx/>
              <a:buSzPct val="120000"/>
              <a:buFont typeface="Arial" panose="020B0604020202020204" pitchFamily="34" charset="0"/>
              <a:buChar char="•"/>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تدريب المتعلمين على حل المشكلات وإيجاد بيئة خصبة للإبداع.</a:t>
            </a:r>
            <a:endParaRPr kumimoji="0" lang="en-US" altLang="ar-SA" sz="4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p:txBody>
      </p:sp>
      <p:pic>
        <p:nvPicPr>
          <p:cNvPr id="5" name="ملف صوتي 4">
            <a:hlinkClick r:id="" action="ppaction://media"/>
            <a:extLst>
              <a:ext uri="{FF2B5EF4-FFF2-40B4-BE49-F238E27FC236}">
                <a16:creationId xmlns:a16="http://schemas.microsoft.com/office/drawing/2014/main" id="{4EC2FAB7-32BE-4C76-9174-001AF5A8D17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4066408261"/>
      </p:ext>
    </p:extLst>
  </p:cSld>
  <p:clrMapOvr>
    <a:masterClrMapping/>
  </p:clrMapOvr>
  <mc:AlternateContent xmlns:mc="http://schemas.openxmlformats.org/markup-compatibility/2006" xmlns:p14="http://schemas.microsoft.com/office/powerpoint/2010/main">
    <mc:Choice Requires="p14">
      <p:transition spd="slow" p14:dur="2000" advTm="75271"/>
    </mc:Choice>
    <mc:Fallback xmlns="">
      <p:transition spd="slow" advTm="75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a:extLst>
              <a:ext uri="{FF2B5EF4-FFF2-40B4-BE49-F238E27FC236}">
                <a16:creationId xmlns:a16="http://schemas.microsoft.com/office/drawing/2014/main" id="{671052CD-C018-4C78-9928-1D605976EEDA}"/>
              </a:ext>
            </a:extLst>
          </p:cNvPr>
          <p:cNvSpPr txBox="1"/>
          <p:nvPr/>
        </p:nvSpPr>
        <p:spPr>
          <a:xfrm>
            <a:off x="1367136" y="1457400"/>
            <a:ext cx="15769752" cy="2954655"/>
          </a:xfrm>
          <a:prstGeom prst="rect">
            <a:avLst/>
          </a:prstGeom>
          <a:noFill/>
        </p:spPr>
        <p:txBody>
          <a:bodyPr wrap="square" rtlCol="1">
            <a:spAutoFit/>
          </a:bodyPr>
          <a:lstStyle/>
          <a:p>
            <a:r>
              <a:rPr lang="ar-SA" altLang="ar-SA" sz="7200" b="1" dirty="0">
                <a:solidFill>
                  <a:srgbClr val="C00000"/>
                </a:solidFill>
                <a:latin typeface="Arabic Typesetting" panose="03020402040406030203" pitchFamily="66" charset="-78"/>
                <a:cs typeface="Arabic Typesetting" panose="03020402040406030203" pitchFamily="66" charset="-78"/>
              </a:rPr>
              <a:t>سمات أسلوب التعلم الذاتي </a:t>
            </a:r>
            <a:br>
              <a:rPr lang="ar-SA" altLang="ar-SA" b="1" dirty="0">
                <a:latin typeface="Arabic Typesetting" panose="03020402040406030203" pitchFamily="66" charset="-78"/>
                <a:cs typeface="Arabic Typesetting" panose="03020402040406030203" pitchFamily="66" charset="-78"/>
              </a:rPr>
            </a:br>
            <a:r>
              <a:rPr lang="ar-SA" altLang="ar-SA" sz="5400" b="1" dirty="0">
                <a:solidFill>
                  <a:srgbClr val="C00000"/>
                </a:solidFill>
                <a:latin typeface="Arabic Typesetting" panose="03020402040406030203" pitchFamily="66" charset="-78"/>
                <a:cs typeface="Arabic Typesetting" panose="03020402040406030203" pitchFamily="66" charset="-78"/>
              </a:rPr>
              <a:t>توجد بعض السمات العامة </a:t>
            </a:r>
            <a:r>
              <a:rPr lang="ar-SA" altLang="ar-SA" sz="5400" b="1" dirty="0" err="1">
                <a:solidFill>
                  <a:srgbClr val="C00000"/>
                </a:solidFill>
                <a:latin typeface="Arabic Typesetting" panose="03020402040406030203" pitchFamily="66" charset="-78"/>
                <a:cs typeface="Arabic Typesetting" panose="03020402040406030203" pitchFamily="66" charset="-78"/>
              </a:rPr>
              <a:t>التى</a:t>
            </a:r>
            <a:r>
              <a:rPr lang="ar-SA" altLang="ar-SA" sz="5400" b="1" dirty="0">
                <a:solidFill>
                  <a:srgbClr val="C00000"/>
                </a:solidFill>
                <a:latin typeface="Arabic Typesetting" panose="03020402040406030203" pitchFamily="66" charset="-78"/>
                <a:cs typeface="Arabic Typesetting" panose="03020402040406030203" pitchFamily="66" charset="-78"/>
              </a:rPr>
              <a:t> تميز التعلم الذاتي عن غيره من أساليب التعلم ، ونوجزها فيما يلى:</a:t>
            </a:r>
            <a:br>
              <a:rPr lang="ar-SA" altLang="ar-SA" sz="5400" b="1" dirty="0">
                <a:solidFill>
                  <a:srgbClr val="C00000"/>
                </a:solidFill>
                <a:latin typeface="Arabic Typesetting" panose="03020402040406030203" pitchFamily="66" charset="-78"/>
                <a:cs typeface="Arabic Typesetting" panose="03020402040406030203" pitchFamily="66" charset="-78"/>
              </a:rPr>
            </a:br>
            <a:endParaRPr lang="ar-OM" sz="6000" dirty="0"/>
          </a:p>
        </p:txBody>
      </p:sp>
      <p:sp>
        <p:nvSpPr>
          <p:cNvPr id="5" name="Rectangle 6">
            <a:extLst>
              <a:ext uri="{FF2B5EF4-FFF2-40B4-BE49-F238E27FC236}">
                <a16:creationId xmlns:a16="http://schemas.microsoft.com/office/drawing/2014/main" id="{AB222AB2-A0CC-4B75-AC03-009D090F06D7}"/>
              </a:ext>
            </a:extLst>
          </p:cNvPr>
          <p:cNvSpPr>
            <a:spLocks noChangeArrowheads="1"/>
          </p:cNvSpPr>
          <p:nvPr/>
        </p:nvSpPr>
        <p:spPr bwMode="auto">
          <a:xfrm>
            <a:off x="1151113" y="3905672"/>
            <a:ext cx="15769752" cy="11541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457200" indent="-457200">
              <a:spcBef>
                <a:spcPct val="0"/>
              </a:spcBef>
              <a:buFont typeface="Arial" panose="020B0604020202020204" pitchFamily="34" charset="0"/>
              <a:buChar char="•"/>
            </a:pPr>
            <a:r>
              <a:rPr lang="ar-SA" altLang="ar-SA" sz="5400" b="1" dirty="0">
                <a:latin typeface="Arabic Typesetting" panose="03020402040406030203" pitchFamily="66" charset="-78"/>
                <a:cs typeface="Arabic Typesetting" panose="03020402040406030203" pitchFamily="66" charset="-78"/>
              </a:rPr>
              <a:t>التعلم الذاتي يأخذ في الاعتبار حاجات المتعلم ورغباته وقدراته واهتماماته كأساس يتقرر في ضوءه طبيعة المنهج الدراسي والأنشطة المنطوية تحته </a:t>
            </a:r>
            <a:r>
              <a:rPr lang="ar-OM" altLang="ar-SA" sz="5400" b="1" dirty="0">
                <a:latin typeface="Arabic Typesetting" panose="03020402040406030203" pitchFamily="66" charset="-78"/>
                <a:cs typeface="Arabic Typesetting" panose="03020402040406030203" pitchFamily="66" charset="-78"/>
              </a:rPr>
              <a:t>.</a:t>
            </a:r>
            <a:endParaRPr lang="ar-SA" altLang="ar-SA" sz="54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5400" b="1" dirty="0">
                <a:latin typeface="Arabic Typesetting" panose="03020402040406030203" pitchFamily="66" charset="-78"/>
                <a:cs typeface="Arabic Typesetting" panose="03020402040406030203" pitchFamily="66" charset="-78"/>
              </a:rPr>
              <a:t>يعمل التعلم الذاتي على ايجاد التوافق بين المفاهيم والمهارات المراد تعلمها ، وبين حاجة الدارس لمثل هذه المفاهيم والمهارات. </a:t>
            </a:r>
          </a:p>
          <a:p>
            <a:pPr marL="457200" indent="-457200">
              <a:spcBef>
                <a:spcPct val="0"/>
              </a:spcBef>
              <a:buFont typeface="Arial" panose="020B0604020202020204" pitchFamily="34" charset="0"/>
              <a:buChar char="•"/>
            </a:pPr>
            <a:r>
              <a:rPr lang="ar-SA" altLang="ar-SA" sz="5400" b="1" dirty="0">
                <a:latin typeface="Arabic Typesetting" panose="03020402040406030203" pitchFamily="66" charset="-78"/>
                <a:cs typeface="Arabic Typesetting" panose="03020402040406030203" pitchFamily="66" charset="-78"/>
              </a:rPr>
              <a:t>يساعد المتعلم على التحصيل إلى أقصى درجة ممكنة عن طريق حاجاته التعليمية الفردية </a:t>
            </a:r>
            <a:r>
              <a:rPr lang="ar-OM" altLang="ar-SA" sz="5400" b="1" dirty="0">
                <a:latin typeface="Arabic Typesetting" panose="03020402040406030203" pitchFamily="66" charset="-78"/>
                <a:cs typeface="Arabic Typesetting" panose="03020402040406030203" pitchFamily="66" charset="-78"/>
              </a:rPr>
              <a:t>.</a:t>
            </a:r>
          </a:p>
          <a:p>
            <a:pPr marL="457200" indent="-457200">
              <a:spcBef>
                <a:spcPct val="0"/>
              </a:spcBef>
              <a:buFont typeface="Arial" panose="020B0604020202020204" pitchFamily="34" charset="0"/>
              <a:buChar char="•"/>
            </a:pPr>
            <a:r>
              <a:rPr lang="ar-SA" altLang="ar-SA" sz="5400" b="1" dirty="0">
                <a:latin typeface="Arabic Typesetting" panose="03020402040406030203" pitchFamily="66" charset="-78"/>
                <a:cs typeface="Arabic Typesetting" panose="03020402040406030203" pitchFamily="66" charset="-78"/>
              </a:rPr>
              <a:t>يطور أهداف عملية التعلم ، كما يحدد أهدافاً واقعية لكل متعلم بحيث يجد أهداف تعليمية تناسب حاجاته وقدراته. </a:t>
            </a:r>
          </a:p>
          <a:p>
            <a:pPr marL="457200" indent="-457200">
              <a:spcBef>
                <a:spcPct val="0"/>
              </a:spcBef>
              <a:buFont typeface="Arial" panose="020B0604020202020204" pitchFamily="34" charset="0"/>
              <a:buChar char="•"/>
            </a:pPr>
            <a:r>
              <a:rPr lang="ar-SA" altLang="ar-SA" sz="5400" b="1" dirty="0">
                <a:latin typeface="Arabic Typesetting" panose="03020402040406030203" pitchFamily="66" charset="-78"/>
                <a:cs typeface="Arabic Typesetting" panose="03020402040406030203" pitchFamily="66" charset="-78"/>
              </a:rPr>
              <a:t> يوفر دافعية قوية للمتعلمين من خلال توفير التنويع في المواد التعليمية والأنشطة والأهداف </a:t>
            </a:r>
            <a:r>
              <a:rPr lang="ar-OM" altLang="ar-SA" sz="5400" b="1" dirty="0">
                <a:latin typeface="Arabic Typesetting" panose="03020402040406030203" pitchFamily="66" charset="-78"/>
                <a:cs typeface="Arabic Typesetting" panose="03020402040406030203" pitchFamily="66" charset="-78"/>
              </a:rPr>
              <a:t>.</a:t>
            </a:r>
            <a:endParaRPr lang="ar-SA" altLang="ar-SA" sz="54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5400" b="1" dirty="0">
                <a:latin typeface="Arabic Typesetting" panose="03020402040406030203" pitchFamily="66" charset="-78"/>
                <a:cs typeface="Arabic Typesetting" panose="03020402040406030203" pitchFamily="66" charset="-78"/>
              </a:rPr>
              <a:t> يعطى المعلم فرصة لمتابعة كل متعلم ، مما يمكنه من الحصول على فهم أفضل للمتعلم من خلال اطلاعه على واقعه وحاجاته وقدراته وسرعته </a:t>
            </a:r>
            <a:r>
              <a:rPr lang="ar-SA" altLang="ar-SA" sz="5400" b="1" dirty="0" err="1">
                <a:latin typeface="Arabic Typesetting" panose="03020402040406030203" pitchFamily="66" charset="-78"/>
                <a:cs typeface="Arabic Typesetting" panose="03020402040406030203" pitchFamily="66" charset="-78"/>
              </a:rPr>
              <a:t>فى</a:t>
            </a:r>
            <a:r>
              <a:rPr lang="ar-SA" altLang="ar-SA" sz="5400" b="1" dirty="0">
                <a:latin typeface="Arabic Typesetting" panose="03020402040406030203" pitchFamily="66" charset="-78"/>
                <a:cs typeface="Arabic Typesetting" panose="03020402040406030203" pitchFamily="66" charset="-78"/>
              </a:rPr>
              <a:t> التعلم ونوع الأنشطة التي يختارها </a:t>
            </a:r>
            <a:r>
              <a:rPr lang="ar-OM" altLang="ar-SA" sz="5400" b="1" dirty="0">
                <a:latin typeface="Arabic Typesetting" panose="03020402040406030203" pitchFamily="66" charset="-78"/>
                <a:cs typeface="Arabic Typesetting" panose="03020402040406030203" pitchFamily="66" charset="-78"/>
              </a:rPr>
              <a:t>.</a:t>
            </a:r>
            <a:br>
              <a:rPr lang="ar-SA" altLang="ar-SA" sz="5400" b="1" dirty="0">
                <a:latin typeface="Arabic Typesetting" panose="03020402040406030203" pitchFamily="66" charset="-78"/>
                <a:cs typeface="Arabic Typesetting" panose="03020402040406030203" pitchFamily="66" charset="-78"/>
              </a:rPr>
            </a:br>
            <a:r>
              <a:rPr lang="ar-SA" altLang="ar-SA" sz="5400" b="1" dirty="0">
                <a:latin typeface="Arabic Typesetting" panose="03020402040406030203" pitchFamily="66" charset="-78"/>
                <a:cs typeface="Arabic Typesetting" panose="03020402040406030203" pitchFamily="66" charset="-78"/>
              </a:rPr>
              <a:t> </a:t>
            </a:r>
            <a:endParaRPr lang="en-US" altLang="ar-SA" sz="6000" b="1" dirty="0">
              <a:latin typeface="Arabic Typesetting" panose="03020402040406030203" pitchFamily="66" charset="-78"/>
              <a:cs typeface="Arabic Typesetting" panose="03020402040406030203" pitchFamily="66" charset="-78"/>
            </a:endParaRPr>
          </a:p>
          <a:p>
            <a:pPr eaLnBrk="1" hangingPunct="1">
              <a:spcBef>
                <a:spcPct val="0"/>
              </a:spcBef>
              <a:buFontTx/>
              <a:buNone/>
            </a:pPr>
            <a:endParaRPr lang="ar-SA" altLang="ar-SA" sz="6000" b="1" dirty="0">
              <a:latin typeface="Arabic Typesetting" panose="03020402040406030203" pitchFamily="66" charset="-78"/>
              <a:cs typeface="Arabic Typesetting" panose="03020402040406030203" pitchFamily="66" charset="-78"/>
            </a:endParaRPr>
          </a:p>
          <a:p>
            <a:pPr eaLnBrk="1" hangingPunct="1">
              <a:spcBef>
                <a:spcPct val="0"/>
              </a:spcBef>
              <a:buFontTx/>
              <a:buNone/>
            </a:pPr>
            <a:endParaRPr lang="ar-SA" altLang="ar-SA" b="1" dirty="0">
              <a:latin typeface="Arabic Typesetting" panose="03020402040406030203" pitchFamily="66" charset="-78"/>
              <a:cs typeface="Arabic Typesetting" panose="03020402040406030203" pitchFamily="66" charset="-78"/>
            </a:endParaRPr>
          </a:p>
          <a:p>
            <a:pPr eaLnBrk="1" hangingPunct="1">
              <a:spcBef>
                <a:spcPct val="0"/>
              </a:spcBef>
              <a:buFontTx/>
              <a:buNone/>
            </a:pPr>
            <a:br>
              <a:rPr lang="ar-SA" altLang="ar-SA" b="1" dirty="0">
                <a:latin typeface="Arabic Typesetting" panose="03020402040406030203" pitchFamily="66" charset="-78"/>
                <a:cs typeface="Arabic Typesetting" panose="03020402040406030203" pitchFamily="66" charset="-78"/>
              </a:rPr>
            </a:br>
            <a:endParaRPr lang="en-US" altLang="ar-SA" b="1" dirty="0">
              <a:latin typeface="Arabic Typesetting" panose="03020402040406030203" pitchFamily="66" charset="-78"/>
              <a:cs typeface="Arabic Typesetting" panose="03020402040406030203" pitchFamily="66" charset="-78"/>
            </a:endParaRPr>
          </a:p>
        </p:txBody>
      </p:sp>
    </p:spTree>
    <p:extLst>
      <p:ext uri="{BB962C8B-B14F-4D97-AF65-F5344CB8AC3E}">
        <p14:creationId xmlns:p14="http://schemas.microsoft.com/office/powerpoint/2010/main" val="956977798"/>
      </p:ext>
    </p:extLst>
  </p:cSld>
  <p:clrMapOvr>
    <a:masterClrMapping/>
  </p:clrMapOvr>
  <mc:AlternateContent xmlns:mc="http://schemas.openxmlformats.org/markup-compatibility/2006" xmlns:p14="http://schemas.microsoft.com/office/powerpoint/2010/main">
    <mc:Choice Requires="p14">
      <p:transition spd="slow" p14:dur="2000" advTm="38192"/>
    </mc:Choice>
    <mc:Fallback xmlns="">
      <p:transition spd="slow" advTm="38192"/>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a:extLst>
              <a:ext uri="{FF2B5EF4-FFF2-40B4-BE49-F238E27FC236}">
                <a16:creationId xmlns:a16="http://schemas.microsoft.com/office/drawing/2014/main" id="{B9B1399F-46A6-4C09-87A7-8CB2EE0599CB}"/>
              </a:ext>
            </a:extLst>
          </p:cNvPr>
          <p:cNvSpPr txBox="1"/>
          <p:nvPr/>
        </p:nvSpPr>
        <p:spPr>
          <a:xfrm>
            <a:off x="1367136" y="2177480"/>
            <a:ext cx="15769752" cy="8710077"/>
          </a:xfrm>
          <a:prstGeom prst="rect">
            <a:avLst/>
          </a:prstGeom>
          <a:noFill/>
        </p:spPr>
        <p:txBody>
          <a:bodyPr wrap="square">
            <a:spAutoFit/>
          </a:bodyPr>
          <a:lstStyle/>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يوثق الصلة بين المعلم والمتعلم </a:t>
            </a:r>
            <a:r>
              <a:rPr lang="ar-OM" altLang="ar-SA" sz="8000" b="1" dirty="0">
                <a:latin typeface="Arabic Typesetting" panose="03020402040406030203" pitchFamily="66" charset="-78"/>
                <a:cs typeface="Arabic Typesetting" panose="03020402040406030203" pitchFamily="66" charset="-78"/>
              </a:rPr>
              <a:t>.</a:t>
            </a:r>
            <a:endParaRPr lang="ar-SA" altLang="ar-SA" sz="80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يساعد على التغلب على التكرار الممل الذى يلازم التعليم الجماعي.</a:t>
            </a:r>
          </a:p>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 يعالج مشكلة الفروق الفردية بين المتعلمين </a:t>
            </a:r>
            <a:r>
              <a:rPr lang="ar-OM" altLang="ar-SA" sz="8000" b="1" dirty="0">
                <a:latin typeface="Arabic Typesetting" panose="03020402040406030203" pitchFamily="66" charset="-78"/>
                <a:cs typeface="Arabic Typesetting" panose="03020402040406030203" pitchFamily="66" charset="-78"/>
              </a:rPr>
              <a:t>.</a:t>
            </a:r>
            <a:endParaRPr lang="ar-SA" altLang="ar-SA" sz="80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يلائم السرعات المختلفة للتعلم </a:t>
            </a:r>
            <a:r>
              <a:rPr lang="ar-OM" altLang="ar-SA" sz="8000" b="1" dirty="0">
                <a:latin typeface="Arabic Typesetting" panose="03020402040406030203" pitchFamily="66" charset="-78"/>
                <a:cs typeface="Arabic Typesetting" panose="03020402040406030203" pitchFamily="66" charset="-78"/>
              </a:rPr>
              <a:t>.</a:t>
            </a:r>
            <a:endParaRPr lang="ar-SA" altLang="ar-SA" sz="80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يحدد مستويات التعلم لدى المتعلمين </a:t>
            </a:r>
            <a:r>
              <a:rPr lang="ar-OM" altLang="ar-SA" sz="8000" b="1" dirty="0">
                <a:latin typeface="Arabic Typesetting" panose="03020402040406030203" pitchFamily="66" charset="-78"/>
                <a:cs typeface="Arabic Typesetting" panose="03020402040406030203" pitchFamily="66" charset="-78"/>
              </a:rPr>
              <a:t>.</a:t>
            </a:r>
            <a:endParaRPr lang="ar-SA" altLang="ar-SA" sz="80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 يسهل مهمة التعليم لدى المعلم </a:t>
            </a:r>
            <a:r>
              <a:rPr lang="ar-OM" altLang="ar-SA" sz="8000" b="1" dirty="0">
                <a:latin typeface="Arabic Typesetting" panose="03020402040406030203" pitchFamily="66" charset="-78"/>
                <a:cs typeface="Arabic Typesetting" panose="03020402040406030203" pitchFamily="66" charset="-78"/>
              </a:rPr>
              <a:t>.</a:t>
            </a:r>
            <a:endParaRPr lang="ar-SA" altLang="ar-SA" sz="8000" b="1" dirty="0">
              <a:latin typeface="Arabic Typesetting" panose="03020402040406030203" pitchFamily="66" charset="-78"/>
              <a:cs typeface="Arabic Typesetting" panose="03020402040406030203" pitchFamily="66" charset="-78"/>
            </a:endParaRPr>
          </a:p>
          <a:p>
            <a:pPr marL="457200" indent="-457200">
              <a:spcBef>
                <a:spcPct val="0"/>
              </a:spcBef>
              <a:buFont typeface="Arial" panose="020B0604020202020204" pitchFamily="34" charset="0"/>
              <a:buChar char="•"/>
            </a:pPr>
            <a:r>
              <a:rPr lang="ar-SA" altLang="ar-SA" sz="8000" b="1" dirty="0">
                <a:latin typeface="Arabic Typesetting" panose="03020402040406030203" pitchFamily="66" charset="-78"/>
                <a:cs typeface="Arabic Typesetting" panose="03020402040406030203" pitchFamily="66" charset="-78"/>
              </a:rPr>
              <a:t>يوفر وقت وجهد كل من المعلم والمتعلم </a:t>
            </a:r>
            <a:r>
              <a:rPr lang="ar-OM" altLang="ar-SA" sz="8000" b="1" dirty="0">
                <a:latin typeface="Arabic Typesetting" panose="03020402040406030203" pitchFamily="66" charset="-78"/>
                <a:cs typeface="Arabic Typesetting" panose="03020402040406030203" pitchFamily="66" charset="-78"/>
              </a:rPr>
              <a:t>.</a:t>
            </a:r>
            <a:r>
              <a:rPr lang="ar-SA" altLang="ar-SA" sz="8000" b="1" dirty="0">
                <a:latin typeface="Arabic Typesetting" panose="03020402040406030203" pitchFamily="66" charset="-78"/>
                <a:cs typeface="Arabic Typesetting" panose="03020402040406030203" pitchFamily="66" charset="-78"/>
              </a:rPr>
              <a:t> </a:t>
            </a:r>
            <a:endParaRPr lang="ar-OM" sz="3200" b="1" dirty="0">
              <a:latin typeface="Arabic Typesetting" panose="03020402040406030203" pitchFamily="66" charset="-78"/>
              <a:cs typeface="Arabic Typesetting" panose="03020402040406030203" pitchFamily="66" charset="-78"/>
            </a:endParaRPr>
          </a:p>
        </p:txBody>
      </p:sp>
    </p:spTree>
    <p:extLst>
      <p:ext uri="{BB962C8B-B14F-4D97-AF65-F5344CB8AC3E}">
        <p14:creationId xmlns:p14="http://schemas.microsoft.com/office/powerpoint/2010/main" val="634341885"/>
      </p:ext>
    </p:extLst>
  </p:cSld>
  <p:clrMapOvr>
    <a:masterClrMapping/>
  </p:clrMapOvr>
  <mc:AlternateContent xmlns:mc="http://schemas.openxmlformats.org/markup-compatibility/2006" xmlns:p14="http://schemas.microsoft.com/office/powerpoint/2010/main">
    <mc:Choice Requires="p14">
      <p:transition spd="slow" p14:dur="2000" advTm="12649"/>
    </mc:Choice>
    <mc:Fallback xmlns="">
      <p:transition spd="slow" advTm="12649"/>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663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4">
            <a:extLst>
              <a:ext uri="{FF2B5EF4-FFF2-40B4-BE49-F238E27FC236}">
                <a16:creationId xmlns:a16="http://schemas.microsoft.com/office/drawing/2014/main" id="{257D2BEA-5F83-4F6E-9B7E-918DF313B53A}"/>
              </a:ext>
            </a:extLst>
          </p:cNvPr>
          <p:cNvSpPr txBox="1">
            <a:spLocks/>
          </p:cNvSpPr>
          <p:nvPr/>
        </p:nvSpPr>
        <p:spPr>
          <a:xfrm>
            <a:off x="5029200" y="885900"/>
            <a:ext cx="8229600" cy="1143000"/>
          </a:xfrm>
          <a:prstGeom prst="rect">
            <a:avLst/>
          </a:prstGeom>
        </p:spPr>
        <p:txBody>
          <a:bodyPr>
            <a:noAutofit/>
          </a:bodyPr>
          <a:lstStyle>
            <a:lvl1pPr algn="ctr" defTabSz="1828800" rtl="1" eaLnBrk="1" latinLnBrk="0" hangingPunct="1">
              <a:spcBef>
                <a:spcPct val="0"/>
              </a:spcBef>
              <a:buNone/>
              <a:defRPr sz="8800" kern="1200">
                <a:solidFill>
                  <a:schemeClr val="tx1"/>
                </a:solidFill>
                <a:latin typeface="+mj-lt"/>
                <a:ea typeface="+mj-ea"/>
                <a:cs typeface="+mj-cs"/>
              </a:defRPr>
            </a:lvl1pPr>
          </a:lstStyle>
          <a:p>
            <a:r>
              <a:rPr lang="ar-OM" b="1" dirty="0">
                <a:solidFill>
                  <a:srgbClr val="C00000"/>
                </a:solidFill>
                <a:cs typeface="Akhbar MT" pitchFamily="2" charset="-78"/>
              </a:rPr>
              <a:t>تفريد التعليم</a:t>
            </a:r>
            <a:br>
              <a:rPr lang="ar-OM" sz="2000" dirty="0"/>
            </a:br>
            <a:endParaRPr lang="ar-OM" sz="2000" dirty="0"/>
          </a:p>
        </p:txBody>
      </p:sp>
      <p:sp>
        <p:nvSpPr>
          <p:cNvPr id="5" name="عنصر نائب للمحتوى 6">
            <a:extLst>
              <a:ext uri="{FF2B5EF4-FFF2-40B4-BE49-F238E27FC236}">
                <a16:creationId xmlns:a16="http://schemas.microsoft.com/office/drawing/2014/main" id="{73E57AD0-AF68-4FD7-8A7A-EA4ED5EB2F37}"/>
              </a:ext>
            </a:extLst>
          </p:cNvPr>
          <p:cNvSpPr txBox="1">
            <a:spLocks/>
          </p:cNvSpPr>
          <p:nvPr/>
        </p:nvSpPr>
        <p:spPr>
          <a:xfrm>
            <a:off x="863080" y="2393504"/>
            <a:ext cx="16129792" cy="9865096"/>
          </a:xfrm>
          <a:prstGeom prst="rect">
            <a:avLst/>
          </a:prstGeom>
        </p:spPr>
        <p:txBody>
          <a:bodyPr>
            <a:normAutofit/>
          </a:bodyPr>
          <a:lstStyle>
            <a:lvl1pPr marL="685800" indent="-685800" algn="r" defTabSz="1828800" rtl="1"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r" defTabSz="1828800" rtl="1"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r" defTabSz="1828800" rtl="1"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a:lstStyle>
          <a:p>
            <a:pPr algn="just"/>
            <a:r>
              <a:rPr lang="ar-OM" dirty="0">
                <a:latin typeface="Arabic Typesetting" panose="03020402040406030203" pitchFamily="66" charset="-78"/>
                <a:cs typeface="Arabic Typesetting" panose="03020402040406030203" pitchFamily="66" charset="-78"/>
              </a:rPr>
              <a:t>هو نظام تعليمي تم تصميمه بطريقة منهجية تسمح بمراعاة الفروق الفردية بين المتعلمين داخل إطار جماعية التعليم وذلك بغرض أن تصل نسبة كبيرة من المتعلمين 90% أو أكثر إلى مستوى واحد من الإتقان كل حسب معدله الذي يناسب قدراته واستعداداته.</a:t>
            </a:r>
          </a:p>
          <a:p>
            <a:pPr algn="just"/>
            <a:r>
              <a:rPr lang="ar-OM" dirty="0">
                <a:latin typeface="Arabic Typesetting" panose="03020402040406030203" pitchFamily="66" charset="-78"/>
                <a:cs typeface="Arabic Typesetting" panose="03020402040406030203" pitchFamily="66" charset="-78"/>
              </a:rPr>
              <a:t>التعليم المصمم لحاجات المتعلم.</a:t>
            </a:r>
            <a:endParaRPr lang="ar-SA" dirty="0">
              <a:latin typeface="Arabic Typesetting" panose="03020402040406030203" pitchFamily="66" charset="-78"/>
              <a:cs typeface="Arabic Typesetting" panose="03020402040406030203" pitchFamily="66" charset="-78"/>
            </a:endParaRPr>
          </a:p>
          <a:p>
            <a:pPr algn="just"/>
            <a:r>
              <a:rPr lang="ar-OM" dirty="0">
                <a:latin typeface="Arabic Typesetting" panose="03020402040406030203" pitchFamily="66" charset="-78"/>
                <a:cs typeface="Arabic Typesetting" panose="03020402040406030203" pitchFamily="66" charset="-78"/>
              </a:rPr>
              <a:t>ذلك النمط التعليمي الذي يتطلب تحديد أهداف سلوكية تتصل بهدف نهائي موجه إلى الفرد المتعلم أو المجموعة واقتراح نشاطات تعليمية متنوعة تساعد كل فرد على بلوغ تلك الأهداف حسب سرعته وقدراته</a:t>
            </a:r>
          </a:p>
          <a:p>
            <a:pPr marL="0" indent="0" algn="ctr">
              <a:buFont typeface="Arial" panose="020B0604020202020204" pitchFamily="34" charset="0"/>
              <a:buNone/>
            </a:pPr>
            <a:r>
              <a:rPr lang="ar-OM" sz="6000" b="1" dirty="0">
                <a:latin typeface="Arabic Typesetting" panose="03020402040406030203" pitchFamily="66" charset="-78"/>
                <a:cs typeface="Arabic Typesetting" panose="03020402040406030203" pitchFamily="66" charset="-78"/>
              </a:rPr>
              <a:t>من خلال ما سبق نستطيع القول بأن تفريد التعليم هو ذلك النمط من التعليم الموجه نحو حاجات الفرد ويتيح له لأن يتعلم وينمو بالسرعة والقدر اللذان يناسبان قدراته وإمكاناته.</a:t>
            </a:r>
          </a:p>
          <a:p>
            <a:endParaRPr lang="ar-OM" dirty="0"/>
          </a:p>
        </p:txBody>
      </p:sp>
      <p:pic>
        <p:nvPicPr>
          <p:cNvPr id="3" name="ملف صوتي 2">
            <a:hlinkClick r:id="" action="ppaction://media"/>
            <a:extLst>
              <a:ext uri="{FF2B5EF4-FFF2-40B4-BE49-F238E27FC236}">
                <a16:creationId xmlns:a16="http://schemas.microsoft.com/office/drawing/2014/main" id="{A6189AC3-B641-4C39-9629-50B418A0E5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3665513561"/>
      </p:ext>
    </p:extLst>
  </p:cSld>
  <p:clrMapOvr>
    <a:masterClrMapping/>
  </p:clrMapOvr>
  <mc:AlternateContent xmlns:mc="http://schemas.openxmlformats.org/markup-compatibility/2006" xmlns:p14="http://schemas.microsoft.com/office/powerpoint/2010/main">
    <mc:Choice Requires="p14">
      <p:transition spd="slow" p14:dur="2000" advTm="276817"/>
    </mc:Choice>
    <mc:Fallback xmlns="">
      <p:transition spd="slow" advTm="2768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id="{CA20DBC5-5BEA-4216-95B6-2C1A2A9AAC0D}"/>
              </a:ext>
            </a:extLst>
          </p:cNvPr>
          <p:cNvSpPr txBox="1">
            <a:spLocks noChangeArrowheads="1"/>
          </p:cNvSpPr>
          <p:nvPr/>
        </p:nvSpPr>
        <p:spPr bwMode="auto">
          <a:xfrm>
            <a:off x="1367136" y="2105472"/>
            <a:ext cx="15553728" cy="7032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50000"/>
              </a:spcBef>
              <a:spcAft>
                <a:spcPct val="0"/>
              </a:spcAft>
              <a:buClrTx/>
              <a:buSzTx/>
              <a:buFontTx/>
              <a:buNone/>
              <a:tabLst/>
              <a:defRPr/>
            </a:pPr>
            <a:r>
              <a:rPr kumimoji="0" lang="ar-SA" altLang="ar-SA" b="0" i="0" strike="noStrike" kern="0" cap="none" spc="0" normalizeH="0" baseline="0" noProof="0" dirty="0">
                <a:ln>
                  <a:noFill/>
                </a:ln>
                <a:solidFill>
                  <a:srgbClr val="C00000"/>
                </a:solidFill>
                <a:effectLst/>
                <a:uLnTx/>
                <a:uFillTx/>
                <a:latin typeface="Arial" panose="020B0604020202020204" pitchFamily="34" charset="0"/>
                <a:cs typeface="Arial" panose="020B0604020202020204" pitchFamily="34" charset="0"/>
              </a:rPr>
              <a:t> </a:t>
            </a:r>
            <a:r>
              <a:rPr kumimoji="0" lang="ar-SA" altLang="ar-SA" sz="11500" b="1" i="0"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فلسفة تفريد التعليم</a:t>
            </a:r>
            <a:r>
              <a:rPr kumimoji="0" lang="ar-SA" altLang="ar-SA" sz="9600" b="1" i="0"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 </a:t>
            </a:r>
          </a:p>
          <a:p>
            <a:pPr marL="0" marR="0" lvl="0" indent="0" defTabSz="914400" rtl="1" eaLnBrk="1" fontAlgn="base" latinLnBrk="0" hangingPunct="1">
              <a:lnSpc>
                <a:spcPct val="100000"/>
              </a:lnSpc>
              <a:spcBef>
                <a:spcPct val="50000"/>
              </a:spcBef>
              <a:spcAft>
                <a:spcPct val="0"/>
              </a:spcAft>
              <a:buClrTx/>
              <a:buSzTx/>
              <a:buFontTx/>
              <a:buNone/>
              <a:tabLst/>
              <a:defRPr/>
            </a:pPr>
            <a:r>
              <a:rPr kumimoji="0" lang="ar-SA" altLang="ar-SA" sz="9600"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من خلال تعرفك على مفهوم  تفريد التعليم , حاول جاهداً استخلاص مبادئ تفريد التعليم  أو أهم الامور التي يجب أن تقوم عليها فلسفة تفريد التعليم؟</a:t>
            </a:r>
            <a:endParaRPr kumimoji="0" lang="en-US" altLang="ar-SA" sz="9600"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p:txBody>
      </p:sp>
      <p:pic>
        <p:nvPicPr>
          <p:cNvPr id="4" name="ملف صوتي 3">
            <a:hlinkClick r:id="" action="ppaction://media"/>
            <a:extLst>
              <a:ext uri="{FF2B5EF4-FFF2-40B4-BE49-F238E27FC236}">
                <a16:creationId xmlns:a16="http://schemas.microsoft.com/office/drawing/2014/main" id="{BB94C847-F857-476E-B786-752BC61B690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3663057060"/>
      </p:ext>
    </p:extLst>
  </p:cSld>
  <p:clrMapOvr>
    <a:masterClrMapping/>
  </p:clrMapOvr>
  <mc:AlternateContent xmlns:mc="http://schemas.openxmlformats.org/markup-compatibility/2006" xmlns:p14="http://schemas.microsoft.com/office/powerpoint/2010/main">
    <mc:Choice Requires="p14">
      <p:transition spd="slow" p14:dur="2000" advTm="149554"/>
    </mc:Choice>
    <mc:Fallback xmlns="">
      <p:transition spd="slow" advTm="149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60365654-1BD7-485B-83A6-287EAE69EB94}"/>
              </a:ext>
            </a:extLst>
          </p:cNvPr>
          <p:cNvSpPr>
            <a:spLocks noChangeArrowheads="1"/>
          </p:cNvSpPr>
          <p:nvPr/>
        </p:nvSpPr>
        <p:spPr bwMode="auto">
          <a:xfrm>
            <a:off x="1151112" y="1241077"/>
            <a:ext cx="15985776" cy="11233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r" rtl="1">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tab pos="457200" algn="l"/>
              </a:tabLst>
              <a:defRPr/>
            </a:pPr>
            <a:r>
              <a:rPr kumimoji="0" lang="ar-SA" altLang="ar-SA" sz="8800" b="1" i="0"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مجالات تفريد التعليم</a:t>
            </a:r>
            <a:endParaRPr kumimoji="0" lang="en-US" altLang="ar-SA" sz="8800" b="1" i="0"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endParaRPr>
          </a:p>
          <a:p>
            <a:pPr marL="0" marR="0" lvl="0" indent="0" algn="justLow" defTabSz="914400" rtl="1" eaLnBrk="1" fontAlgn="base" latinLnBrk="0" hangingPunct="1">
              <a:lnSpc>
                <a:spcPct val="100000"/>
              </a:lnSpc>
              <a:spcBef>
                <a:spcPct val="0"/>
              </a:spcBef>
              <a:spcAft>
                <a:spcPct val="0"/>
              </a:spcAft>
              <a:buClrTx/>
              <a:buSzPct val="110000"/>
              <a:buFont typeface="Wingdings" panose="05000000000000000000" pitchFamily="2" charset="2"/>
              <a:buChar char="Ø"/>
              <a:tabLst>
                <a:tab pos="457200" algn="l"/>
              </a:tabLst>
              <a:defRPr/>
            </a:pPr>
            <a:r>
              <a:rPr kumimoji="0" lang="ar-SA" altLang="ar-SA" sz="6600" b="1" i="0" u="none"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 تفريد الأهداف التعليمية:</a:t>
            </a:r>
            <a:r>
              <a:rPr kumimoji="0" lang="ar-SA" altLang="ar-SA" sz="5400" b="1" i="0" u="none"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 </a:t>
            </a:r>
            <a:r>
              <a:rPr kumimoji="0" lang="ar-SA"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وهنا يتم إعداد قائمة من الأهداف التعليمية تسمح لكل متعلم أن يختار منها أهدافا يستطيع إنجازها.</a:t>
            </a:r>
            <a:endParaRPr kumimoji="0" lang="en-US"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0" marR="0" lvl="0" indent="0" algn="justLow" defTabSz="914400" rtl="1" eaLnBrk="1" fontAlgn="base" latinLnBrk="0" hangingPunct="1">
              <a:lnSpc>
                <a:spcPct val="100000"/>
              </a:lnSpc>
              <a:spcBef>
                <a:spcPct val="0"/>
              </a:spcBef>
              <a:spcAft>
                <a:spcPct val="0"/>
              </a:spcAft>
              <a:buClrTx/>
              <a:buSzPct val="110000"/>
              <a:buFont typeface="Wingdings" panose="05000000000000000000" pitchFamily="2" charset="2"/>
              <a:buChar char="Ø"/>
              <a:tabLst>
                <a:tab pos="457200" algn="l"/>
              </a:tabLst>
              <a:defRPr/>
            </a:pPr>
            <a:r>
              <a:rPr lang="ar-SA" altLang="ar-SA" sz="6600" b="1" kern="0" dirty="0">
                <a:solidFill>
                  <a:srgbClr val="C00000"/>
                </a:solidFill>
                <a:latin typeface="Arabic Typesetting" panose="03020402040406030203" pitchFamily="66" charset="-78"/>
                <a:cs typeface="Arabic Typesetting" panose="03020402040406030203" pitchFamily="66" charset="-78"/>
              </a:rPr>
              <a:t> تفريد محتوى المادة المدرسية</a:t>
            </a:r>
            <a:r>
              <a:rPr kumimoji="0" lang="ar-SA"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a:t>
            </a:r>
            <a:r>
              <a:rPr kumimoji="0" lang="ar-SA"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 بحيث ينبغي تقديم مادة دراسية تناسب مستويات الطلبة ،وقدراتهم المختلفة.</a:t>
            </a:r>
            <a:endParaRPr kumimoji="0" lang="en-US"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0" marR="0" lvl="0" indent="0" algn="justLow" defTabSz="914400" rtl="1" eaLnBrk="1" fontAlgn="base" latinLnBrk="0" hangingPunct="1">
              <a:lnSpc>
                <a:spcPct val="100000"/>
              </a:lnSpc>
              <a:spcBef>
                <a:spcPct val="0"/>
              </a:spcBef>
              <a:spcAft>
                <a:spcPct val="0"/>
              </a:spcAft>
              <a:buClrTx/>
              <a:buSzPct val="110000"/>
              <a:buFont typeface="Wingdings" panose="05000000000000000000" pitchFamily="2" charset="2"/>
              <a:buChar char="Ø"/>
              <a:tabLst>
                <a:tab pos="457200" algn="l"/>
              </a:tabLst>
              <a:defRPr/>
            </a:pPr>
            <a:r>
              <a:rPr lang="ar-SA" altLang="ar-SA" sz="6600" b="1" kern="0" dirty="0">
                <a:solidFill>
                  <a:srgbClr val="C00000"/>
                </a:solidFill>
                <a:latin typeface="Arabic Typesetting" panose="03020402040406030203" pitchFamily="66" charset="-78"/>
                <a:cs typeface="Arabic Typesetting" panose="03020402040406030203" pitchFamily="66" charset="-78"/>
              </a:rPr>
              <a:t> تفريد الأساليب والطرائق التعليمية: </a:t>
            </a:r>
            <a:r>
              <a:rPr kumimoji="0" lang="ar-SA"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بحيث تتاح للمتعلم حرية اختيار أسلوب أو طرائق التعلم التي تناسبه سواء كانت فردية أم جماعية.</a:t>
            </a:r>
            <a:endParaRPr kumimoji="0" lang="en-US"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0" marR="0" lvl="0" indent="0" algn="justLow" defTabSz="914400" rtl="1" eaLnBrk="1" fontAlgn="base" latinLnBrk="0" hangingPunct="1">
              <a:lnSpc>
                <a:spcPct val="100000"/>
              </a:lnSpc>
              <a:spcBef>
                <a:spcPct val="0"/>
              </a:spcBef>
              <a:spcAft>
                <a:spcPct val="0"/>
              </a:spcAft>
              <a:buClrTx/>
              <a:buSzPct val="110000"/>
              <a:buFont typeface="Wingdings" panose="05000000000000000000" pitchFamily="2" charset="2"/>
              <a:buChar char="Ø"/>
              <a:tabLst>
                <a:tab pos="457200" algn="l"/>
              </a:tabLst>
              <a:defRPr/>
            </a:pPr>
            <a:r>
              <a:rPr lang="ar-SA" altLang="ar-SA" sz="6600" b="1" kern="0" dirty="0">
                <a:solidFill>
                  <a:srgbClr val="C00000"/>
                </a:solidFill>
                <a:latin typeface="Arabic Typesetting" panose="03020402040406030203" pitchFamily="66" charset="-78"/>
                <a:cs typeface="Arabic Typesetting" panose="03020402040406030203" pitchFamily="66" charset="-78"/>
              </a:rPr>
              <a:t> تفريد الوسائل التعليمية</a:t>
            </a:r>
            <a:r>
              <a:rPr kumimoji="0" lang="ar-SA"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 بمعنى توفر عدد كبير من الوسائل التعليمية ليختار منها المتعلم ما يحقق أهدافه ،ويتفق وقدراته وحاجاته.</a:t>
            </a:r>
            <a:endParaRPr kumimoji="0" lang="en-US"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0" marR="0" lvl="0" indent="0" algn="justLow" defTabSz="914400" rtl="1" eaLnBrk="1" fontAlgn="base" latinLnBrk="0" hangingPunct="1">
              <a:lnSpc>
                <a:spcPct val="100000"/>
              </a:lnSpc>
              <a:spcBef>
                <a:spcPct val="0"/>
              </a:spcBef>
              <a:spcAft>
                <a:spcPct val="0"/>
              </a:spcAft>
              <a:buClrTx/>
              <a:buSzPct val="110000"/>
              <a:buFont typeface="Wingdings" panose="05000000000000000000" pitchFamily="2" charset="2"/>
              <a:buChar char="Ø"/>
              <a:tabLst>
                <a:tab pos="457200" algn="l"/>
              </a:tabLst>
              <a:defRPr/>
            </a:pPr>
            <a:r>
              <a:rPr lang="ar-SA" altLang="ar-SA" sz="6600" b="1" kern="0" dirty="0">
                <a:solidFill>
                  <a:srgbClr val="C00000"/>
                </a:solidFill>
                <a:latin typeface="Arabic Typesetting" panose="03020402040406030203" pitchFamily="66" charset="-78"/>
                <a:cs typeface="Arabic Typesetting" panose="03020402040406030203" pitchFamily="66" charset="-78"/>
              </a:rPr>
              <a:t> تفريد تقويم التعليم </a:t>
            </a:r>
            <a:r>
              <a:rPr kumimoji="0" lang="ar-SA"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:ويتم ذلك من خلال توافر كافة أساليب التقويم ،على أن تتصف بالتنوع والشمولية.</a:t>
            </a:r>
            <a:endParaRPr kumimoji="0" lang="en-US" altLang="ar-SA" sz="5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0" marR="0" lvl="0" indent="0" algn="ctr" defTabSz="914400" rtl="0" eaLnBrk="0" fontAlgn="base" latinLnBrk="0" hangingPunct="0">
              <a:lnSpc>
                <a:spcPct val="100000"/>
              </a:lnSpc>
              <a:spcBef>
                <a:spcPct val="0"/>
              </a:spcBef>
              <a:spcAft>
                <a:spcPct val="0"/>
              </a:spcAft>
              <a:buClrTx/>
              <a:buSzPct val="110000"/>
              <a:buFont typeface="Wingdings" panose="05000000000000000000" pitchFamily="2" charset="2"/>
              <a:buChar char="Ø"/>
              <a:tabLst>
                <a:tab pos="457200" algn="l"/>
              </a:tabLst>
              <a:defRPr/>
            </a:pPr>
            <a:endParaRPr kumimoji="0" lang="en-US" altLang="ar-SA" sz="36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pic>
        <p:nvPicPr>
          <p:cNvPr id="2" name="ملف صوتي 1">
            <a:hlinkClick r:id="" action="ppaction://media"/>
            <a:extLst>
              <a:ext uri="{FF2B5EF4-FFF2-40B4-BE49-F238E27FC236}">
                <a16:creationId xmlns:a16="http://schemas.microsoft.com/office/drawing/2014/main" id="{E196EAAB-098C-4CF8-839B-C47AECA05E1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3353314270"/>
      </p:ext>
    </p:extLst>
  </p:cSld>
  <p:clrMapOvr>
    <a:masterClrMapping/>
  </p:clrMapOvr>
  <mc:AlternateContent xmlns:mc="http://schemas.openxmlformats.org/markup-compatibility/2006" xmlns:p14="http://schemas.microsoft.com/office/powerpoint/2010/main">
    <mc:Choice Requires="p14">
      <p:transition spd="slow" p14:dur="2000" advTm="149021"/>
    </mc:Choice>
    <mc:Fallback xmlns="">
      <p:transition spd="slow" advTm="1490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A2834DC-BF7A-48B4-A5D5-98544385D210}"/>
              </a:ext>
            </a:extLst>
          </p:cNvPr>
          <p:cNvSpPr>
            <a:spLocks noChangeArrowheads="1"/>
          </p:cNvSpPr>
          <p:nvPr/>
        </p:nvSpPr>
        <p:spPr bwMode="auto">
          <a:xfrm>
            <a:off x="1295129" y="1956658"/>
            <a:ext cx="15121680" cy="9802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r" rtl="1">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tab pos="457200" algn="l"/>
              </a:tabLst>
              <a:defRPr/>
            </a:pPr>
            <a:r>
              <a:rPr kumimoji="0" lang="ar-SA" altLang="ar-SA" sz="9600" b="1" i="0"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دور المعلم في التعليم الفردي</a:t>
            </a:r>
            <a:endParaRPr kumimoji="0" lang="en-US" altLang="ar-SA" sz="88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457200" marR="0" lvl="0" indent="-457200" algn="justLow" defTabSz="914400" rtl="1" eaLnBrk="1" fontAlgn="base" latinLnBrk="0" hangingPunct="1">
              <a:lnSpc>
                <a:spcPct val="150000"/>
              </a:lnSpc>
              <a:spcBef>
                <a:spcPct val="0"/>
              </a:spcBef>
              <a:spcAft>
                <a:spcPct val="0"/>
              </a:spcAft>
              <a:buClrTx/>
              <a:buSzTx/>
              <a:buFont typeface="Wingdings" panose="05000000000000000000" pitchFamily="2" charset="2"/>
              <a:buChar char="v"/>
              <a:tabLst>
                <a:tab pos="457200" algn="l"/>
              </a:tabLst>
              <a:defRPr/>
            </a:pPr>
            <a:r>
              <a:rPr kumimoji="0" lang="ar-SA"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 </a:t>
            </a:r>
            <a:r>
              <a:rPr kumimoji="0" lang="ar-SA"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لا تحل برامج التعليم الفردي محل المعلم، بل تحمل عنه تدريس أساسيات المادة، وتترك له أجزاء الموضوع الرئيسة التي تستدعي الشرح والمناقشة الجماعية </a:t>
            </a:r>
            <a:endParaRPr kumimoji="0" lang="en-US"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571500" marR="0" lvl="0" indent="-571500" algn="justLow" defTabSz="914400" rtl="1" eaLnBrk="1" fontAlgn="base" latinLnBrk="0" hangingPunct="1">
              <a:lnSpc>
                <a:spcPct val="150000"/>
              </a:lnSpc>
              <a:spcBef>
                <a:spcPct val="0"/>
              </a:spcBef>
              <a:spcAft>
                <a:spcPct val="0"/>
              </a:spcAft>
              <a:buClrTx/>
              <a:buSzTx/>
              <a:buFont typeface="Wingdings" panose="05000000000000000000" pitchFamily="2" charset="2"/>
              <a:buChar char="v"/>
              <a:tabLst>
                <a:tab pos="457200" algn="l"/>
              </a:tabLst>
              <a:defRPr/>
            </a:pPr>
            <a:r>
              <a:rPr kumimoji="0" lang="ar-OM"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 </a:t>
            </a:r>
            <a:r>
              <a:rPr kumimoji="0" lang="ar-SA"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يستدعي التعليم الفردي من المعلم بذل جهد كبير في تشخيص نقاط القوة والضعف وتحديد حاجات كل متعلم، وتزويده بالمواد التعليمية المناسبة، ومتابعة تقدمه وتصويب مسيرته بشكل فوري .</a:t>
            </a:r>
            <a:endParaRPr kumimoji="0" lang="en-US"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a:p>
            <a:pPr marL="0" marR="0" lvl="0" indent="0" algn="ctr" defTabSz="914400" rtl="0" eaLnBrk="0" fontAlgn="base" latinLnBrk="0" hangingPunct="0">
              <a:lnSpc>
                <a:spcPct val="100000"/>
              </a:lnSpc>
              <a:spcBef>
                <a:spcPct val="0"/>
              </a:spcBef>
              <a:spcAft>
                <a:spcPct val="0"/>
              </a:spcAft>
              <a:buClrTx/>
              <a:buSzTx/>
              <a:buFontTx/>
              <a:buNone/>
              <a:tabLst>
                <a:tab pos="457200" algn="l"/>
              </a:tabLst>
              <a:defRPr/>
            </a:pPr>
            <a:endParaRPr kumimoji="0" lang="en-US" altLang="ar-SA" sz="4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pic>
        <p:nvPicPr>
          <p:cNvPr id="5" name="ملف صوتي 4">
            <a:hlinkClick r:id="" action="ppaction://media"/>
            <a:extLst>
              <a:ext uri="{FF2B5EF4-FFF2-40B4-BE49-F238E27FC236}">
                <a16:creationId xmlns:a16="http://schemas.microsoft.com/office/drawing/2014/main" id="{C00CC555-B754-4373-AF35-F30EC23E1A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2367955593"/>
      </p:ext>
    </p:extLst>
  </p:cSld>
  <p:clrMapOvr>
    <a:masterClrMapping/>
  </p:clrMapOvr>
  <mc:AlternateContent xmlns:mc="http://schemas.openxmlformats.org/markup-compatibility/2006" xmlns:p14="http://schemas.microsoft.com/office/powerpoint/2010/main">
    <mc:Choice Requires="p14">
      <p:transition spd="slow" p14:dur="2000" advTm="128734"/>
    </mc:Choice>
    <mc:Fallback xmlns="">
      <p:transition spd="slow" advTm="128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367ACF88-51CE-4723-8F6A-DB4815E6D1AB}"/>
              </a:ext>
            </a:extLst>
          </p:cNvPr>
          <p:cNvSpPr>
            <a:spLocks noChangeArrowheads="1"/>
          </p:cNvSpPr>
          <p:nvPr/>
        </p:nvSpPr>
        <p:spPr bwMode="auto">
          <a:xfrm>
            <a:off x="6839744" y="953344"/>
            <a:ext cx="5761037"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ar-OM" altLang="ar-SA" sz="8800" b="1" i="0" u="none"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التعلم الذاتي</a:t>
            </a:r>
            <a:endParaRPr kumimoji="0" lang="en-US" altLang="ar-SA" sz="8800" b="1" i="0" u="none"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endParaRPr>
          </a:p>
        </p:txBody>
      </p:sp>
      <p:sp>
        <p:nvSpPr>
          <p:cNvPr id="6" name="Rectangle 5">
            <a:extLst>
              <a:ext uri="{FF2B5EF4-FFF2-40B4-BE49-F238E27FC236}">
                <a16:creationId xmlns:a16="http://schemas.microsoft.com/office/drawing/2014/main" id="{3AA5192E-851B-4D22-876D-8F635A684841}"/>
              </a:ext>
            </a:extLst>
          </p:cNvPr>
          <p:cNvSpPr>
            <a:spLocks noChangeArrowheads="1"/>
          </p:cNvSpPr>
          <p:nvPr/>
        </p:nvSpPr>
        <p:spPr bwMode="auto">
          <a:xfrm>
            <a:off x="1223120" y="3072348"/>
            <a:ext cx="15337702"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justLow" defTabSz="914400" rtl="1" eaLnBrk="1" fontAlgn="base" latinLnBrk="0" hangingPunct="1">
              <a:spcBef>
                <a:spcPct val="50000"/>
              </a:spcBef>
              <a:spcAft>
                <a:spcPct val="0"/>
              </a:spcAft>
              <a:buClrTx/>
              <a:buSzTx/>
              <a:buFontTx/>
              <a:buNone/>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هو من أهم أساليب التعلم التي تتيح توظيف مهارات التعلم بفاعلية عالية مما يسهم في تطوير الإنسان سلوكياً ومعرفياً ووجدانياً، وهو نمط من أنماط التعلم الذي نُعلم فيه التلميذ كيف يتعلم ما يريد هو بنفسه أن يتعلمه. إن امتلاك وإتقان مهارات التعلم الذاتي تمكن الفرد من التعلم في كل الأوقات وطوال العمر خارج المدرسة وداخلها وهوما يعرف بالتربية المستمرة.</a:t>
            </a:r>
            <a:endParaRPr kumimoji="0" lang="en-US"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p:txBody>
      </p:sp>
      <p:sp>
        <p:nvSpPr>
          <p:cNvPr id="8" name="Rectangle 6">
            <a:extLst>
              <a:ext uri="{FF2B5EF4-FFF2-40B4-BE49-F238E27FC236}">
                <a16:creationId xmlns:a16="http://schemas.microsoft.com/office/drawing/2014/main" id="{CBBF644A-723C-47A5-AD1B-4BCA16653926}"/>
              </a:ext>
            </a:extLst>
          </p:cNvPr>
          <p:cNvSpPr>
            <a:spLocks noChangeArrowheads="1"/>
          </p:cNvSpPr>
          <p:nvPr/>
        </p:nvSpPr>
        <p:spPr bwMode="auto">
          <a:xfrm>
            <a:off x="1871191" y="7290049"/>
            <a:ext cx="14689631"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justLow" defTabSz="914400" rtl="1" eaLnBrk="1" fontAlgn="base" latinLnBrk="0" hangingPunct="1">
              <a:spcBef>
                <a:spcPct val="50000"/>
              </a:spcBef>
              <a:spcAft>
                <a:spcPct val="0"/>
              </a:spcAft>
              <a:buClrTx/>
              <a:buSzTx/>
              <a:buFontTx/>
              <a:buNone/>
              <a:tabLst/>
              <a:defRPr/>
            </a:pPr>
            <a:r>
              <a:rPr kumimoji="0" lang="ar-OM"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ويعرف أيضا: بأنه النشاط التعليمي الذي يقوم به المتعلم مدفوعاً برغبته الذاتية بهدف تنمية استعداداته وإمكانياته وقدراته مستجيباً لميوله واهتماماته بما يحقق تنمية شخصيته وتكاملها, والتفاعل الناجح مع مجتمعه عن طريق الاعتماد على نفسه والثقة بقدراته في عملية التعليم والتعلم وفيه نعلم المتعلم كيف يتعلم ومن أين يحصل على مصادر التعلم.</a:t>
            </a:r>
            <a:endParaRPr kumimoji="0" lang="en-US"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p:txBody>
      </p:sp>
      <p:pic>
        <p:nvPicPr>
          <p:cNvPr id="3" name="ملف صوتي 2">
            <a:hlinkClick r:id="" action="ppaction://media"/>
            <a:extLst>
              <a:ext uri="{FF2B5EF4-FFF2-40B4-BE49-F238E27FC236}">
                <a16:creationId xmlns:a16="http://schemas.microsoft.com/office/drawing/2014/main" id="{79DDA18F-0EA6-43BC-8B3D-B19F9DF70C6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1743016057"/>
      </p:ext>
    </p:extLst>
  </p:cSld>
  <p:clrMapOvr>
    <a:masterClrMapping/>
  </p:clrMapOvr>
  <mc:AlternateContent xmlns:mc="http://schemas.openxmlformats.org/markup-compatibility/2006" xmlns:p14="http://schemas.microsoft.com/office/powerpoint/2010/main">
    <mc:Choice Requires="p14">
      <p:transition spd="slow" p14:dur="2000" advTm="482768"/>
    </mc:Choice>
    <mc:Fallback xmlns="">
      <p:transition spd="slow" advTm="482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62B159F7-4D95-4E2F-B4C3-158DB9B7546C}"/>
              </a:ext>
            </a:extLst>
          </p:cNvPr>
          <p:cNvSpPr>
            <a:spLocks noChangeArrowheads="1"/>
          </p:cNvSpPr>
          <p:nvPr/>
        </p:nvSpPr>
        <p:spPr bwMode="auto">
          <a:xfrm>
            <a:off x="1511152" y="3067920"/>
            <a:ext cx="14977664" cy="8648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justLow" defTabSz="914400" rtl="1" eaLnBrk="1" fontAlgn="base" latinLnBrk="0" hangingPunct="1">
              <a:lnSpc>
                <a:spcPct val="100000"/>
              </a:lnSpc>
              <a:spcBef>
                <a:spcPct val="50000"/>
              </a:spcBef>
              <a:spcAft>
                <a:spcPct val="0"/>
              </a:spcAft>
              <a:buClrTx/>
              <a:buSzTx/>
              <a:buFontTx/>
              <a:buNone/>
              <a:tabLst/>
              <a:defRPr/>
            </a:pPr>
            <a:r>
              <a:rPr kumimoji="0" lang="ar-SA" altLang="ar-SA" sz="72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التعلم الذاتي هو</a:t>
            </a:r>
            <a:r>
              <a:rPr kumimoji="0" lang="ar-SA" altLang="ar-SA" sz="60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 </a:t>
            </a:r>
            <a:r>
              <a:rPr kumimoji="0" lang="ar-SA" altLang="ar-SA" sz="66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t>" أسلوب من أساليب التعلم ، والتي فيها يكون المتعلم مسئولاً عن إدارة التعلم بمعنى أن يعلم نفسه بنفسه ، والتعلم الذاتي لا يحتم على المتعلم طريقة معينة في الدراسة ، كما لا يحتم عليه العمل في عزلة عن غيره ، ولا يشترط أن يتم التعلم الذاتي بمعزل عن مساعدة المعلم فهو لا يلغى دوره وإنما يغير منه بحيث يكون هو الموجه والمرشد " </a:t>
            </a:r>
          </a:p>
          <a:p>
            <a:pPr marL="0" marR="0" lvl="0" indent="0" algn="ctr" defTabSz="914400" rtl="1" eaLnBrk="1" fontAlgn="base" latinLnBrk="0" hangingPunct="1">
              <a:lnSpc>
                <a:spcPct val="100000"/>
              </a:lnSpc>
              <a:spcBef>
                <a:spcPct val="50000"/>
              </a:spcBef>
              <a:spcAft>
                <a:spcPct val="0"/>
              </a:spcAft>
              <a:buClrTx/>
              <a:buSzTx/>
              <a:buFontTx/>
              <a:buNone/>
              <a:tabLst/>
              <a:defRPr/>
            </a:pPr>
            <a:r>
              <a:rPr lang="ar-SA" altLang="ar-SA" sz="8800" b="1" u="sng" kern="0" dirty="0">
                <a:solidFill>
                  <a:srgbClr val="C00000"/>
                </a:solidFill>
                <a:latin typeface="Arabic Typesetting" panose="03020402040406030203" pitchFamily="66" charset="-78"/>
                <a:cs typeface="Arabic Typesetting" panose="03020402040406030203" pitchFamily="66" charset="-78"/>
              </a:rPr>
              <a:t>إذن ماهي المفاهيم الأساسية التي يرتكز عليها</a:t>
            </a:r>
            <a:r>
              <a:rPr kumimoji="0" lang="ar-SA" altLang="ar-SA" sz="8800" b="1" i="0" u="sng"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t> التعلم الذاتي ؟</a:t>
            </a:r>
            <a:br>
              <a:rPr kumimoji="0" lang="ar-SA" altLang="ar-SA" sz="8800" b="1" i="0" u="none" strike="noStrike" kern="0" cap="none" spc="0" normalizeH="0" baseline="0" noProof="0" dirty="0">
                <a:ln>
                  <a:noFill/>
                </a:ln>
                <a:solidFill>
                  <a:srgbClr val="C00000"/>
                </a:solidFill>
                <a:effectLst/>
                <a:uLnTx/>
                <a:uFillTx/>
                <a:latin typeface="Arabic Typesetting" panose="03020402040406030203" pitchFamily="66" charset="-78"/>
                <a:cs typeface="Arabic Typesetting" panose="03020402040406030203" pitchFamily="66" charset="-78"/>
              </a:rPr>
            </a:br>
            <a:br>
              <a:rPr kumimoji="0" lang="ar-SA" altLang="ar-SA" sz="4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rPr>
            </a:br>
            <a:endParaRPr kumimoji="0" lang="en-US" altLang="ar-SA" sz="4400" b="1" i="0" u="none" strike="noStrike" kern="0" cap="none" spc="0" normalizeH="0" baseline="0" noProof="0" dirty="0">
              <a:ln>
                <a:noFill/>
              </a:ln>
              <a:solidFill>
                <a:srgbClr val="000000"/>
              </a:solidFill>
              <a:effectLst/>
              <a:uLnTx/>
              <a:uFillTx/>
              <a:latin typeface="Arabic Typesetting" panose="03020402040406030203" pitchFamily="66" charset="-78"/>
              <a:cs typeface="Arabic Typesetting" panose="03020402040406030203" pitchFamily="66" charset="-78"/>
            </a:endParaRPr>
          </a:p>
        </p:txBody>
      </p:sp>
      <p:pic>
        <p:nvPicPr>
          <p:cNvPr id="5" name="ملف صوتي 4">
            <a:hlinkClick r:id="" action="ppaction://media"/>
            <a:extLst>
              <a:ext uri="{FF2B5EF4-FFF2-40B4-BE49-F238E27FC236}">
                <a16:creationId xmlns:a16="http://schemas.microsoft.com/office/drawing/2014/main" id="{A8E92D4D-2510-44F2-8B3F-2FA87FF33C9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672175664"/>
      </p:ext>
    </p:extLst>
  </p:cSld>
  <p:clrMapOvr>
    <a:masterClrMapping/>
  </p:clrMapOvr>
  <mc:AlternateContent xmlns:mc="http://schemas.openxmlformats.org/markup-compatibility/2006" xmlns:p14="http://schemas.microsoft.com/office/powerpoint/2010/main">
    <mc:Choice Requires="p14">
      <p:transition spd="slow" p14:dur="2000" advTm="173098"/>
    </mc:Choice>
    <mc:Fallback xmlns="">
      <p:transition spd="slow" advTm="1730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2">
            <a:extLst>
              <a:ext uri="{FF2B5EF4-FFF2-40B4-BE49-F238E27FC236}">
                <a16:creationId xmlns:a16="http://schemas.microsoft.com/office/drawing/2014/main" id="{A5671B2E-8895-4F8C-B9A7-40E878478920}"/>
              </a:ext>
            </a:extLst>
          </p:cNvPr>
          <p:cNvSpPr txBox="1">
            <a:spLocks/>
          </p:cNvSpPr>
          <p:nvPr/>
        </p:nvSpPr>
        <p:spPr>
          <a:xfrm>
            <a:off x="647056" y="1097360"/>
            <a:ext cx="16921880" cy="11593288"/>
          </a:xfrm>
          <a:prstGeom prst="rect">
            <a:avLst/>
          </a:prstGeom>
        </p:spPr>
        <p:txBody>
          <a:bodyPr>
            <a:normAutofit fontScale="92500" lnSpcReduction="20000"/>
          </a:bodyPr>
          <a:lstStyle>
            <a:lvl1pPr marL="685800" indent="-685800" algn="r" defTabSz="1828800" rtl="1"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r" defTabSz="1828800" rtl="1"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r" defTabSz="1828800" rtl="1"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a:lstStyle>
          <a:p>
            <a:pPr algn="just">
              <a:buFont typeface="Wingdings" panose="05000000000000000000" pitchFamily="2" charset="2"/>
              <a:buChar char="ü"/>
            </a:pPr>
            <a:r>
              <a:rPr lang="ar-SA" dirty="0"/>
              <a:t> </a:t>
            </a:r>
            <a:r>
              <a:rPr lang="ar-SA" altLang="ar-SA" b="1" kern="0" dirty="0">
                <a:solidFill>
                  <a:srgbClr val="000000"/>
                </a:solidFill>
                <a:latin typeface="Arabic Typesetting" panose="03020402040406030203" pitchFamily="66" charset="-78"/>
                <a:cs typeface="Arabic Typesetting" panose="03020402040406030203" pitchFamily="66" charset="-78"/>
              </a:rPr>
              <a:t>التعلم الذاتي هو نوع من أساليب التعلم الذى يعتمد في المقام الأول على الجهد الذاتي للمتعلم.</a:t>
            </a:r>
          </a:p>
          <a:p>
            <a:pPr algn="just">
              <a:buFont typeface="Wingdings" panose="05000000000000000000" pitchFamily="2" charset="2"/>
              <a:buChar char="ü"/>
            </a:pPr>
            <a:r>
              <a:rPr lang="ar-SA" altLang="ar-SA" b="1" kern="0" dirty="0">
                <a:solidFill>
                  <a:srgbClr val="000000"/>
                </a:solidFill>
                <a:latin typeface="Arabic Typesetting" panose="03020402040406030203" pitchFamily="66" charset="-78"/>
                <a:cs typeface="Arabic Typesetting" panose="03020402040406030203" pitchFamily="66" charset="-78"/>
              </a:rPr>
              <a:t> هذا النوع من التعلم يحمل المتعلم مسئولية تعلمه ومسئولية القرارات التي يتخذها.</a:t>
            </a:r>
          </a:p>
          <a:p>
            <a:pPr algn="just">
              <a:buFont typeface="Wingdings" panose="05000000000000000000" pitchFamily="2" charset="2"/>
              <a:buChar char="ü"/>
            </a:pPr>
            <a:r>
              <a:rPr lang="ar-SA" altLang="ar-SA" b="1" kern="0" dirty="0">
                <a:solidFill>
                  <a:srgbClr val="000000"/>
                </a:solidFill>
                <a:latin typeface="Arabic Typesetting" panose="03020402040406030203" pitchFamily="66" charset="-78"/>
                <a:cs typeface="Arabic Typesetting" panose="03020402040406030203" pitchFamily="66" charset="-78"/>
              </a:rPr>
              <a:t> التعلم الذاتي يتيح مراعاة الفروق الفردية بين المتعلمين</a:t>
            </a:r>
            <a:r>
              <a:rPr lang="ar-OM" altLang="ar-SA" b="1" kern="0" dirty="0">
                <a:solidFill>
                  <a:srgbClr val="000000"/>
                </a:solidFill>
                <a:latin typeface="Arabic Typesetting" panose="03020402040406030203" pitchFamily="66" charset="-78"/>
                <a:cs typeface="Arabic Typesetting" panose="03020402040406030203" pitchFamily="66" charset="-78"/>
              </a:rPr>
              <a:t>.</a:t>
            </a:r>
          </a:p>
          <a:p>
            <a:pPr algn="just">
              <a:buFont typeface="Wingdings" panose="05000000000000000000" pitchFamily="2" charset="2"/>
              <a:buChar char="ü"/>
            </a:pPr>
            <a:r>
              <a:rPr lang="ar-OM" altLang="ar-SA" b="1" kern="0" dirty="0">
                <a:solidFill>
                  <a:srgbClr val="000000"/>
                </a:solidFill>
                <a:latin typeface="Arabic Typesetting" panose="03020402040406030203" pitchFamily="66" charset="-78"/>
                <a:cs typeface="Arabic Typesetting" panose="03020402040406030203" pitchFamily="66" charset="-78"/>
              </a:rPr>
              <a:t> </a:t>
            </a:r>
            <a:r>
              <a:rPr lang="ar-SA" altLang="ar-SA" b="1" kern="0" dirty="0">
                <a:solidFill>
                  <a:srgbClr val="000000"/>
                </a:solidFill>
                <a:latin typeface="Arabic Typesetting" panose="03020402040406030203" pitchFamily="66" charset="-78"/>
                <a:cs typeface="Arabic Typesetting" panose="03020402040406030203" pitchFamily="66" charset="-78"/>
              </a:rPr>
              <a:t>يقوم المتعلم باختيار ما يتعلمه ويسير فيه خطوة خطوة ، بحيث ينتقل إلى كل خطوة بعد اتقان الخطوة السابقة.</a:t>
            </a:r>
          </a:p>
          <a:p>
            <a:pPr algn="just">
              <a:buFont typeface="Wingdings" panose="05000000000000000000" pitchFamily="2" charset="2"/>
              <a:buChar char="ü"/>
            </a:pPr>
            <a:r>
              <a:rPr lang="ar-SA" altLang="ar-SA" b="1" kern="0" dirty="0">
                <a:solidFill>
                  <a:srgbClr val="000000"/>
                </a:solidFill>
                <a:latin typeface="Arabic Typesetting" panose="03020402040406030203" pitchFamily="66" charset="-78"/>
                <a:cs typeface="Arabic Typesetting" panose="03020402040406030203" pitchFamily="66" charset="-78"/>
              </a:rPr>
              <a:t>يوفر التعلم الذاتي التغذية الراجعة الفورية حيث يعرف المتعلم مدى صحة اجابته او خطئها في كل خطوة على حدة.</a:t>
            </a:r>
          </a:p>
          <a:p>
            <a:pPr algn="just">
              <a:buFont typeface="Wingdings" panose="05000000000000000000" pitchFamily="2" charset="2"/>
              <a:buChar char="ü"/>
            </a:pPr>
            <a:r>
              <a:rPr lang="ar-SA" altLang="ar-SA" b="1" kern="0" dirty="0">
                <a:solidFill>
                  <a:srgbClr val="000000"/>
                </a:solidFill>
                <a:latin typeface="Arabic Typesetting" panose="03020402040406030203" pitchFamily="66" charset="-78"/>
                <a:cs typeface="Arabic Typesetting" panose="03020402040406030203" pitchFamily="66" charset="-78"/>
              </a:rPr>
              <a:t> يتطلب التعلم الذاتي من المتعلم بذل الجهد ، الثقة بالنفس ، القدرة على تحمل المسئولية واتخاذ القرارات ، المثابرة لتعلم الأشياء الجديدة والتي قد تكون معقدة ، كما أنه من المهم أن يكون لدى المتعلم الدافع الذاتي للتعلم.</a:t>
            </a:r>
          </a:p>
          <a:p>
            <a:pPr algn="just">
              <a:buFont typeface="Wingdings" panose="05000000000000000000" pitchFamily="2" charset="2"/>
              <a:buChar char="ü"/>
            </a:pPr>
            <a:r>
              <a:rPr lang="ar-SA" altLang="ar-SA" b="1" kern="0" dirty="0">
                <a:solidFill>
                  <a:srgbClr val="000000"/>
                </a:solidFill>
                <a:latin typeface="Arabic Typesetting" panose="03020402040406030203" pitchFamily="66" charset="-78"/>
                <a:cs typeface="Arabic Typesetting" panose="03020402040406030203" pitchFamily="66" charset="-78"/>
              </a:rPr>
              <a:t> التعلم الذاتي من جهة المتعلم لا يعني إلغاء دور المعلم أو التقليل من شأنه ولكنه يعني تغيير طريقة العمل ، فالمعلم يصبح هو الموجه والمرشد ، بينما يكون للمتعلم الدور الأساسي في عملية التعلم.</a:t>
            </a:r>
          </a:p>
          <a:p>
            <a:pPr algn="just">
              <a:buFont typeface="Wingdings" panose="05000000000000000000" pitchFamily="2" charset="2"/>
              <a:buChar char="ü"/>
            </a:pPr>
            <a:r>
              <a:rPr lang="ar-SA" altLang="ar-SA" b="1" kern="0" dirty="0">
                <a:solidFill>
                  <a:srgbClr val="000000"/>
                </a:solidFill>
                <a:latin typeface="Arabic Typesetting" panose="03020402040406030203" pitchFamily="66" charset="-78"/>
                <a:cs typeface="Arabic Typesetting" panose="03020402040406030203" pitchFamily="66" charset="-78"/>
              </a:rPr>
              <a:t> التعلم الذاتي لا يحتم على المتعلم العمل في عزلة ولكن يمكن وجود تعاون بينه وبين مجموعة من الرفاق أو الأقران.</a:t>
            </a:r>
            <a:endParaRPr lang="ar-OM" altLang="ar-SA" b="1" kern="0" dirty="0">
              <a:solidFill>
                <a:srgbClr val="000000"/>
              </a:solidFill>
              <a:latin typeface="Arabic Typesetting" panose="03020402040406030203" pitchFamily="66" charset="-78"/>
              <a:cs typeface="Arabic Typesetting" panose="03020402040406030203" pitchFamily="66" charset="-78"/>
            </a:endParaRPr>
          </a:p>
          <a:p>
            <a:pPr>
              <a:buFont typeface="Wingdings" panose="05000000000000000000" pitchFamily="2" charset="2"/>
              <a:buChar char="ü"/>
            </a:pPr>
            <a:endParaRPr lang="ar-SA" altLang="ar-SA" b="1" kern="0" dirty="0">
              <a:solidFill>
                <a:srgbClr val="000000"/>
              </a:solidFill>
              <a:latin typeface="Arabic Typesetting" panose="03020402040406030203" pitchFamily="66" charset="-78"/>
              <a:cs typeface="Arabic Typesetting" panose="03020402040406030203" pitchFamily="66" charset="-78"/>
            </a:endParaRPr>
          </a:p>
          <a:p>
            <a:pPr>
              <a:buFont typeface="Wingdings" panose="05000000000000000000" pitchFamily="2" charset="2"/>
              <a:buChar char="ü"/>
            </a:pPr>
            <a:endParaRPr lang="ar-OM" dirty="0"/>
          </a:p>
        </p:txBody>
      </p:sp>
      <p:pic>
        <p:nvPicPr>
          <p:cNvPr id="7" name="ملف صوتي 6">
            <a:hlinkClick r:id="" action="ppaction://media"/>
            <a:extLst>
              <a:ext uri="{FF2B5EF4-FFF2-40B4-BE49-F238E27FC236}">
                <a16:creationId xmlns:a16="http://schemas.microsoft.com/office/drawing/2014/main" id="{FAA13436-D3B6-4F15-AE3E-08D749DB27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2903943426"/>
      </p:ext>
    </p:extLst>
  </p:cSld>
  <p:clrMapOvr>
    <a:masterClrMapping/>
  </p:clrMapOvr>
  <mc:AlternateContent xmlns:mc="http://schemas.openxmlformats.org/markup-compatibility/2006" xmlns:p14="http://schemas.microsoft.com/office/powerpoint/2010/main">
    <mc:Choice Requires="p14">
      <p:transition spd="slow" p14:dur="2000" advTm="130845"/>
    </mc:Choice>
    <mc:Fallback xmlns="">
      <p:transition spd="slow" advTm="1308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6F0964E-C7E1-4A0D-82CD-D6143B3DB1A3}"/>
              </a:ext>
            </a:extLst>
          </p:cNvPr>
          <p:cNvSpPr txBox="1">
            <a:spLocks/>
          </p:cNvSpPr>
          <p:nvPr/>
        </p:nvSpPr>
        <p:spPr>
          <a:xfrm>
            <a:off x="1223120" y="3473624"/>
            <a:ext cx="15553728" cy="4176464"/>
          </a:xfrm>
          <a:prstGeom prst="rect">
            <a:avLst/>
          </a:prstGeom>
        </p:spPr>
        <p:txBody>
          <a:bodyPr>
            <a:normAutofit/>
          </a:bodyPr>
          <a:lstStyle>
            <a:lvl1pPr algn="ctr" defTabSz="1828800" rtl="1" eaLnBrk="1" latinLnBrk="0" hangingPunct="1">
              <a:spcBef>
                <a:spcPct val="0"/>
              </a:spcBef>
              <a:buNone/>
              <a:defRPr sz="8800" kern="1200">
                <a:solidFill>
                  <a:schemeClr val="tx1"/>
                </a:solidFill>
                <a:latin typeface="+mj-lt"/>
                <a:ea typeface="+mj-ea"/>
                <a:cs typeface="+mj-cs"/>
              </a:defRPr>
            </a:lvl1pPr>
          </a:lstStyle>
          <a:p>
            <a:r>
              <a:rPr lang="ar-OM" altLang="ar-SA" sz="11500" b="1" dirty="0">
                <a:solidFill>
                  <a:srgbClr val="C00000"/>
                </a:solidFill>
                <a:effectLst>
                  <a:outerShdw blurRad="38100" dist="38100" dir="2700000" algn="tl">
                    <a:srgbClr val="FFFFFF"/>
                  </a:outerShdw>
                </a:effectLst>
                <a:latin typeface="Arabic Typesetting" panose="03020402040406030203" pitchFamily="66" charset="-78"/>
                <a:ea typeface="+mn-ea"/>
                <a:cs typeface="Arabic Typesetting" panose="03020402040406030203" pitchFamily="66" charset="-78"/>
              </a:rPr>
              <a:t>هل يوجد فرق بين التعلم الذاتي وتفريد التعليم</a:t>
            </a:r>
            <a:r>
              <a:rPr lang="ar-OM" altLang="ar-SA" sz="11500" b="1" dirty="0">
                <a:solidFill>
                  <a:srgbClr val="C00000"/>
                </a:solidFill>
                <a:latin typeface="Arabic Typesetting" panose="03020402040406030203" pitchFamily="66" charset="-78"/>
                <a:ea typeface="+mn-ea"/>
                <a:cs typeface="Arabic Typesetting" panose="03020402040406030203" pitchFamily="66" charset="-78"/>
              </a:rPr>
              <a:t> ؟ </a:t>
            </a:r>
            <a:endParaRPr lang="ar-OM" sz="29400" b="1" dirty="0">
              <a:solidFill>
                <a:srgbClr val="C00000"/>
              </a:solidFill>
              <a:latin typeface="Arabic Typesetting" panose="03020402040406030203" pitchFamily="66" charset="-78"/>
              <a:cs typeface="Arabic Typesetting" panose="03020402040406030203" pitchFamily="66" charset="-78"/>
            </a:endParaRPr>
          </a:p>
        </p:txBody>
      </p:sp>
      <p:pic>
        <p:nvPicPr>
          <p:cNvPr id="4" name="ملف صوتي 3">
            <a:hlinkClick r:id="" action="ppaction://media"/>
            <a:extLst>
              <a:ext uri="{FF2B5EF4-FFF2-40B4-BE49-F238E27FC236}">
                <a16:creationId xmlns:a16="http://schemas.microsoft.com/office/drawing/2014/main" id="{AF838D22-436B-49E0-97C3-954E6E54985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3588605351"/>
      </p:ext>
    </p:extLst>
  </p:cSld>
  <p:clrMapOvr>
    <a:masterClrMapping/>
  </p:clrMapOvr>
  <mc:AlternateContent xmlns:mc="http://schemas.openxmlformats.org/markup-compatibility/2006" xmlns:p14="http://schemas.microsoft.com/office/powerpoint/2010/main">
    <mc:Choice Requires="p14">
      <p:transition spd="slow" p14:dur="2000" advTm="37748"/>
    </mc:Choice>
    <mc:Fallback xmlns="">
      <p:transition spd="slow" advTm="377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826</TotalTime>
  <Words>1050</Words>
  <Application>Microsoft Office PowerPoint</Application>
  <PresentationFormat>مخصص</PresentationFormat>
  <Paragraphs>56</Paragraphs>
  <Slides>13</Slides>
  <Notes>1</Notes>
  <HiddenSlides>0</HiddenSlides>
  <MMClips>10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13</vt:i4>
      </vt:variant>
    </vt:vector>
  </HeadingPairs>
  <TitlesOfParts>
    <vt:vector size="19" baseType="lpstr">
      <vt:lpstr>Arabic Typesetting</vt:lpstr>
      <vt:lpstr>Arial</vt:lpstr>
      <vt:lpstr>Calibri</vt:lpstr>
      <vt:lpstr>Microsoft Uighur</vt:lpstr>
      <vt:lpstr>Wingdings</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Amina Abdulaziz Al. Shizawi</dc:creator>
  <cp:lastModifiedBy>Nawal Hamad Al Sheerawi</cp:lastModifiedBy>
  <cp:revision>53</cp:revision>
  <dcterms:created xsi:type="dcterms:W3CDTF">2015-08-04T05:55:31Z</dcterms:created>
  <dcterms:modified xsi:type="dcterms:W3CDTF">2022-09-24T08:07:54Z</dcterms:modified>
</cp:coreProperties>
</file>