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2"/>
  </p:notesMasterIdLst>
  <p:sldIdLst>
    <p:sldId id="256" r:id="rId2"/>
    <p:sldId id="257" r:id="rId3"/>
    <p:sldId id="258" r:id="rId4"/>
    <p:sldId id="271" r:id="rId5"/>
    <p:sldId id="270" r:id="rId6"/>
    <p:sldId id="272" r:id="rId7"/>
    <p:sldId id="273" r:id="rId8"/>
    <p:sldId id="259" r:id="rId9"/>
    <p:sldId id="274" r:id="rId10"/>
    <p:sldId id="275" r:id="rId11"/>
  </p:sldIdLst>
  <p:sldSz cx="9144000" cy="6858000" type="screen4x3"/>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223F"/>
    <a:srgbClr val="F15A26"/>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15"/>
    <p:restoredTop sz="94602"/>
  </p:normalViewPr>
  <p:slideViewPr>
    <p:cSldViewPr showGuides="1">
      <p:cViewPr varScale="1">
        <p:scale>
          <a:sx n="47" d="100"/>
          <a:sy n="47" d="100"/>
        </p:scale>
        <p:origin x="38" y="30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9/9/2022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OM"/>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OM"/>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OM"/>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7" name="Date Placeholder 6"/>
          <p:cNvSpPr>
            <a:spLocks noGrp="1"/>
          </p:cNvSpPr>
          <p:nvPr>
            <p:ph type="dt" sz="half" idx="10"/>
          </p:nvPr>
        </p:nvSpPr>
        <p:spPr/>
        <p:txBody>
          <a:bodyPr/>
          <a:lstStyle/>
          <a:p>
            <a:fld id="{ABBF00E5-FE97-4F0C-9773-7299A5E6E81B}" type="datetimeFigureOut">
              <a:rPr lang="ar-OM" smtClean="0"/>
              <a:t>13/02/1444</a:t>
            </a:fld>
            <a:endParaRPr lang="ar-OM"/>
          </a:p>
        </p:txBody>
      </p:sp>
      <p:sp>
        <p:nvSpPr>
          <p:cNvPr id="8" name="Footer Placeholder 7"/>
          <p:cNvSpPr>
            <a:spLocks noGrp="1"/>
          </p:cNvSpPr>
          <p:nvPr>
            <p:ph type="ftr" sz="quarter" idx="11"/>
          </p:nvPr>
        </p:nvSpPr>
        <p:spPr/>
        <p:txBody>
          <a:bodyPr/>
          <a:lstStyle/>
          <a:p>
            <a:endParaRPr lang="ar-OM"/>
          </a:p>
        </p:txBody>
      </p:sp>
      <p:sp>
        <p:nvSpPr>
          <p:cNvPr id="9" name="Slide Number Placeholder 8"/>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Date Placeholder 2"/>
          <p:cNvSpPr>
            <a:spLocks noGrp="1"/>
          </p:cNvSpPr>
          <p:nvPr>
            <p:ph type="dt" sz="half" idx="10"/>
          </p:nvPr>
        </p:nvSpPr>
        <p:spPr/>
        <p:txBody>
          <a:bodyPr/>
          <a:lstStyle/>
          <a:p>
            <a:fld id="{ABBF00E5-FE97-4F0C-9773-7299A5E6E81B}" type="datetimeFigureOut">
              <a:rPr lang="ar-OM" smtClean="0"/>
              <a:t>13/02/1444</a:t>
            </a:fld>
            <a:endParaRPr lang="ar-OM"/>
          </a:p>
        </p:txBody>
      </p:sp>
      <p:sp>
        <p:nvSpPr>
          <p:cNvPr id="4" name="Footer Placeholder 3"/>
          <p:cNvSpPr>
            <a:spLocks noGrp="1"/>
          </p:cNvSpPr>
          <p:nvPr>
            <p:ph type="ftr" sz="quarter" idx="11"/>
          </p:nvPr>
        </p:nvSpPr>
        <p:spPr/>
        <p:txBody>
          <a:bodyPr/>
          <a:lstStyle/>
          <a:p>
            <a:endParaRPr lang="ar-OM"/>
          </a:p>
        </p:txBody>
      </p:sp>
      <p:sp>
        <p:nvSpPr>
          <p:cNvPr id="5" name="Slide Number Placeholder 4"/>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13/02/1444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OM"/>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OM"/>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BBF00E5-FE97-4F0C-9773-7299A5E6E81B}" type="datetimeFigureOut">
              <a:rPr lang="ar-OM" smtClean="0"/>
              <a:t>13/02/1444</a:t>
            </a:fld>
            <a:endParaRPr lang="ar-OM"/>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836712"/>
            <a:ext cx="7772400" cy="5040560"/>
          </a:xfrm>
          <a:ln w="3175">
            <a:noFill/>
            <a:prstDash val="sysDot"/>
          </a:ln>
        </p:spPr>
        <p:txBody>
          <a:bodyPr>
            <a:normAutofit fontScale="90000"/>
          </a:bodyPr>
          <a:lstStyle/>
          <a:p>
            <a:pPr algn="r">
              <a:lnSpc>
                <a:spcPct val="150000"/>
              </a:lnSpc>
            </a:pPr>
            <a:r>
              <a:rPr lang="ar-OM" sz="3600" b="1" dirty="0">
                <a:solidFill>
                  <a:srgbClr val="C00000"/>
                </a:solidFill>
                <a:latin typeface="Microsoft Uighur" panose="02000000000000000000" pitchFamily="2" charset="-78"/>
                <a:ea typeface="+mn-ea"/>
                <a:cs typeface="Microsoft Uighur" panose="02000000000000000000" pitchFamily="2" charset="-78"/>
              </a:rPr>
              <a:t>المخرج العام للبرنامج :</a:t>
            </a:r>
            <a:br>
              <a:rPr lang="ar-OM" sz="3200" b="1" dirty="0">
                <a:solidFill>
                  <a:srgbClr val="C00000"/>
                </a:solidFill>
                <a:latin typeface="Microsoft Uighur" panose="02000000000000000000" pitchFamily="2" charset="-78"/>
                <a:ea typeface="+mn-ea"/>
                <a:cs typeface="Microsoft Uighur" panose="02000000000000000000" pitchFamily="2" charset="-78"/>
              </a:rPr>
            </a:br>
            <a:r>
              <a:rPr lang="ar-OM" sz="3200" b="1" dirty="0">
                <a:latin typeface="Microsoft Uighur" panose="02000000000000000000" pitchFamily="2" charset="-78"/>
                <a:ea typeface="+mn-ea"/>
                <a:cs typeface="Microsoft Uighur" panose="02000000000000000000" pitchFamily="2" charset="-78"/>
              </a:rPr>
              <a:t>  </a:t>
            </a:r>
            <a:r>
              <a:rPr lang="ar-OM" sz="3100" b="1" dirty="0">
                <a:latin typeface="Microsoft Uighur" panose="02000000000000000000" pitchFamily="2" charset="-78"/>
                <a:ea typeface="+mn-ea"/>
                <a:cs typeface="Microsoft Uighur" panose="02000000000000000000" pitchFamily="2" charset="-78"/>
              </a:rPr>
              <a:t>يستقصي المفاهيم والنظريات والأسس الفلسفية والتربوية ذات الصلة بالمجال التربوي.</a:t>
            </a:r>
            <a:br>
              <a:rPr lang="ar-OM" sz="3100" b="1" dirty="0">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a:t>
            </a:r>
            <a:r>
              <a:rPr lang="ar-OM" sz="3600" b="1" dirty="0">
                <a:solidFill>
                  <a:srgbClr val="C00000"/>
                </a:solidFill>
                <a:latin typeface="Microsoft Uighur" panose="02000000000000000000" pitchFamily="2" charset="-78"/>
                <a:ea typeface="+mn-ea"/>
                <a:cs typeface="Microsoft Uighur" panose="02000000000000000000" pitchFamily="2" charset="-78"/>
              </a:rPr>
              <a:t>بنهاية هذه الوحدة التعليمية ستكون قادراً على : </a:t>
            </a:r>
            <a:br>
              <a:rPr lang="ar-OM" sz="3600" b="1" dirty="0">
                <a:latin typeface="Microsoft Uighur" panose="02000000000000000000" pitchFamily="2" charset="-78"/>
                <a:ea typeface="+mn-ea"/>
                <a:cs typeface="Microsoft Uighur" panose="02000000000000000000" pitchFamily="2" charset="-78"/>
              </a:rPr>
            </a:br>
            <a:r>
              <a:rPr lang="ar-OM" sz="3200" b="1" dirty="0">
                <a:latin typeface="Microsoft Uighur" panose="02000000000000000000" pitchFamily="2" charset="-78"/>
                <a:ea typeface="+mn-ea"/>
                <a:cs typeface="Microsoft Uighur" panose="02000000000000000000" pitchFamily="2" charset="-78"/>
              </a:rPr>
              <a:t>  </a:t>
            </a:r>
            <a:r>
              <a:rPr lang="ar-OM" sz="3100" b="1" dirty="0">
                <a:latin typeface="Microsoft Uighur" panose="02000000000000000000" pitchFamily="2" charset="-78"/>
                <a:ea typeface="+mn-ea"/>
                <a:cs typeface="Microsoft Uighur" panose="02000000000000000000" pitchFamily="2" charset="-78"/>
              </a:rPr>
              <a:t>التعرف على </a:t>
            </a:r>
            <a:r>
              <a:rPr lang="ar-SA" sz="3100" b="1" dirty="0">
                <a:latin typeface="Microsoft Uighur" panose="02000000000000000000" pitchFamily="2" charset="-78"/>
                <a:ea typeface="+mn-ea"/>
                <a:cs typeface="Microsoft Uighur" panose="02000000000000000000" pitchFamily="2" charset="-78"/>
              </a:rPr>
              <a:t>مفهوم تكنولوجيا التعليم وتطورها وأهميتها في العملية التربوية وأثرها والدور الجديد لكل    من المعلم والمتعلم وعلاقتها بأسلوب النظم</a:t>
            </a:r>
            <a:r>
              <a:rPr lang="ar-OM" sz="3100" b="1" dirty="0">
                <a:latin typeface="Microsoft Uighur" panose="02000000000000000000" pitchFamily="2" charset="-78"/>
                <a:ea typeface="+mn-ea"/>
                <a:cs typeface="Microsoft Uighur" panose="02000000000000000000" pitchFamily="2" charset="-78"/>
              </a:rPr>
              <a:t>.</a:t>
            </a:r>
            <a:br>
              <a:rPr lang="ar-OM" sz="3100" b="1" dirty="0">
                <a:latin typeface="Microsoft Uighur" panose="02000000000000000000" pitchFamily="2" charset="-78"/>
                <a:ea typeface="+mn-ea"/>
                <a:cs typeface="Microsoft Uighur" panose="02000000000000000000" pitchFamily="2" charset="-78"/>
              </a:rPr>
            </a:br>
            <a:r>
              <a:rPr lang="ar-OM" sz="3600" b="1" dirty="0">
                <a:latin typeface="Microsoft Uighur" panose="02000000000000000000" pitchFamily="2" charset="-78"/>
                <a:ea typeface="+mn-ea"/>
                <a:cs typeface="Microsoft Uighur" panose="02000000000000000000" pitchFamily="2" charset="-78"/>
              </a:rPr>
              <a:t>  </a:t>
            </a:r>
            <a:r>
              <a:rPr lang="ar-OM" sz="3600" b="1" dirty="0">
                <a:solidFill>
                  <a:srgbClr val="C00000"/>
                </a:solidFill>
                <a:latin typeface="Microsoft Uighur" panose="02000000000000000000" pitchFamily="2" charset="-78"/>
                <a:ea typeface="+mn-ea"/>
                <a:cs typeface="Microsoft Uighur" panose="02000000000000000000" pitchFamily="2" charset="-78"/>
              </a:rPr>
              <a:t>المخرج العام للوحدة التعليمية :</a:t>
            </a:r>
            <a:br>
              <a:rPr lang="ar-OM" sz="3600" b="1" dirty="0">
                <a:solidFill>
                  <a:srgbClr val="C00000"/>
                </a:solidFill>
                <a:latin typeface="Microsoft Uighur" panose="02000000000000000000" pitchFamily="2" charset="-78"/>
                <a:ea typeface="+mn-ea"/>
                <a:cs typeface="Microsoft Uighur" panose="02000000000000000000" pitchFamily="2" charset="-78"/>
              </a:rPr>
            </a:br>
            <a:r>
              <a:rPr lang="ar-SA" sz="3200" b="1" dirty="0">
                <a:latin typeface="Microsoft Uighur" panose="02000000000000000000" pitchFamily="2" charset="-78"/>
                <a:ea typeface="+mn-ea"/>
                <a:cs typeface="Microsoft Uighur" panose="02000000000000000000" pitchFamily="2" charset="-78"/>
              </a:rPr>
              <a:t>  </a:t>
            </a:r>
            <a:r>
              <a:rPr lang="ar-SA" sz="3100" b="1" dirty="0">
                <a:latin typeface="Microsoft Uighur" panose="02000000000000000000" pitchFamily="2" charset="-78"/>
                <a:ea typeface="+mn-ea"/>
                <a:cs typeface="Microsoft Uighur" panose="02000000000000000000" pitchFamily="2" charset="-78"/>
              </a:rPr>
              <a:t>ربط مفاهيم ونظريات تكنولوجيا التعليم في العملية التعليمية التعلمية</a:t>
            </a:r>
            <a:br>
              <a:rPr lang="ar-OM" sz="3100" b="1" dirty="0">
                <a:latin typeface="Microsoft Uighur" panose="02000000000000000000" pitchFamily="2" charset="-78"/>
                <a:ea typeface="+mn-ea"/>
                <a:cs typeface="Microsoft Uighur" panose="02000000000000000000" pitchFamily="2" charset="-78"/>
              </a:rPr>
            </a:br>
            <a:endParaRPr lang="ar-OM" sz="3100" b="1" dirty="0">
              <a:latin typeface="Microsoft Uighur" panose="02000000000000000000" pitchFamily="2" charset="-78"/>
              <a:ea typeface="+mn-ea"/>
              <a:cs typeface="Microsoft Uighur" panose="02000000000000000000" pitchFamily="2" charset="-78"/>
            </a:endParaRP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146767"/>
    </mc:Choice>
    <mc:Fallback xmlns="">
      <p:transition spd="slow" advTm="14676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DA36FA1-428B-4640-84A3-35F516F369F2}"/>
              </a:ext>
            </a:extLst>
          </p:cNvPr>
          <p:cNvSpPr txBox="1">
            <a:spLocks noChangeArrowheads="1"/>
          </p:cNvSpPr>
          <p:nvPr/>
        </p:nvSpPr>
        <p:spPr bwMode="auto">
          <a:xfrm>
            <a:off x="251520" y="332656"/>
            <a:ext cx="864096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57175" indent="-257175"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1pPr>
            <a:lvl2pPr marL="557213" indent="-214313" algn="r" rtl="1" fontAlgn="base">
              <a:spcBef>
                <a:spcPct val="20000"/>
              </a:spcBef>
              <a:spcAft>
                <a:spcPct val="0"/>
              </a:spcAft>
              <a:buClr>
                <a:schemeClr val="folHlink"/>
              </a:buClr>
              <a:buSzPct val="65000"/>
              <a:buFont typeface="Wingdings" panose="05000000000000000000" pitchFamily="2" charset="2"/>
              <a:buChar char="n"/>
              <a:defRPr sz="2100" kern="1200">
                <a:solidFill>
                  <a:schemeClr val="tx1"/>
                </a:solidFill>
                <a:effectLst>
                  <a:outerShdw blurRad="38100" dist="38100" dir="2700000" algn="tl">
                    <a:srgbClr val="000000"/>
                  </a:outerShdw>
                </a:effectLst>
                <a:latin typeface="+mn-lt"/>
                <a:ea typeface="+mn-ea"/>
                <a:cs typeface="+mn-cs"/>
              </a:defRPr>
            </a:lvl2pPr>
            <a:lvl3pPr marL="857250" indent="-171450" algn="r" rtl="1" fontAlgn="base">
              <a:spcBef>
                <a:spcPct val="20000"/>
              </a:spcBef>
              <a:spcAft>
                <a:spcPct val="0"/>
              </a:spcAft>
              <a:buClr>
                <a:schemeClr val="hlink"/>
              </a:buClr>
              <a:buSzPct val="65000"/>
              <a:buFont typeface="Wingdings" panose="05000000000000000000" pitchFamily="2" charset="2"/>
              <a:buChar char="n"/>
              <a:defRPr sz="1800" kern="1200">
                <a:solidFill>
                  <a:schemeClr val="tx1"/>
                </a:solidFill>
                <a:effectLst>
                  <a:outerShdw blurRad="38100" dist="38100" dir="2700000" algn="tl">
                    <a:srgbClr val="000000"/>
                  </a:outerShdw>
                </a:effectLst>
                <a:latin typeface="+mn-lt"/>
                <a:ea typeface="+mn-ea"/>
                <a:cs typeface="+mn-cs"/>
              </a:defRPr>
            </a:lvl3pPr>
            <a:lvl4pPr marL="1200150" indent="-171450" algn="r" rtl="1" fontAlgn="base">
              <a:spcBef>
                <a:spcPct val="20000"/>
              </a:spcBef>
              <a:spcAft>
                <a:spcPct val="0"/>
              </a:spcAft>
              <a:buClr>
                <a:schemeClr val="fo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4pPr>
            <a:lvl5pPr marL="1543050" indent="-171450" algn="r" rtl="1" fontAlgn="base">
              <a:spcBef>
                <a:spcPct val="20000"/>
              </a:spcBef>
              <a:spcAft>
                <a:spcPct val="0"/>
              </a:spcAft>
              <a:buClr>
                <a:schemeClr va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457200" marR="0" lvl="0" indent="-457200" algn="justLow" defTabSz="914400" rtl="1" eaLnBrk="1" fontAlgn="base" latinLnBrk="0" hangingPunct="1">
              <a:lnSpc>
                <a:spcPct val="100000"/>
              </a:lnSpc>
              <a:spcBef>
                <a:spcPct val="20000"/>
              </a:spcBef>
              <a:spcAft>
                <a:spcPct val="0"/>
              </a:spcAft>
              <a:buClr>
                <a:srgbClr val="00CCFF"/>
              </a:buClr>
              <a:buSzPct val="65000"/>
              <a:buFont typeface="Wingdings" panose="05000000000000000000" pitchFamily="2" charset="2"/>
              <a:buNone/>
              <a:tabLst/>
              <a:defRPr/>
            </a:pPr>
            <a:r>
              <a:rPr kumimoji="0" lang="ar-SA" altLang="en-US" sz="21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Tahoma"/>
                <a:ea typeface="+mn-ea"/>
                <a:cs typeface="Arial"/>
              </a:rPr>
              <a:t>     </a:t>
            </a:r>
            <a:r>
              <a:rPr kumimoji="0" lang="ar-SA" altLang="en-US" sz="2400" b="1" i="0" u="none" strike="noStrike" kern="1200" cap="none" spc="0" normalizeH="0" baseline="0" noProof="0" dirty="0">
                <a:ln>
                  <a:noFill/>
                </a:ln>
                <a:effectLst>
                  <a:outerShdw blurRad="38100" dist="38100" dir="2700000" algn="tl">
                    <a:srgbClr val="000000"/>
                  </a:outerShdw>
                </a:effectLst>
                <a:uLnTx/>
                <a:uFillTx/>
                <a:latin typeface="Tahoma"/>
                <a:ea typeface="+mn-ea"/>
                <a:cs typeface="Arial"/>
              </a:rPr>
              <a:t>أي </a:t>
            </a:r>
            <a:r>
              <a:rPr lang="ar-SA" altLang="en-US" sz="3200" b="1" dirty="0">
                <a:latin typeface="Microsoft Uighur" panose="02000000000000000000" pitchFamily="2" charset="-78"/>
                <a:cs typeface="Microsoft Uighur" panose="02000000000000000000" pitchFamily="2" charset="-78"/>
              </a:rPr>
              <a:t>أن تكنولوجيا التعليم هي عملية منهجية منظمة تشمل تصميم عملية التعليم والتعلم وتنفيذها وتقويمها</a:t>
            </a:r>
            <a:r>
              <a:rPr lang="ar-OM" altLang="en-US" sz="3200" b="1" dirty="0">
                <a:latin typeface="Microsoft Uighur" panose="02000000000000000000" pitchFamily="2" charset="-78"/>
                <a:cs typeface="Microsoft Uighur" panose="02000000000000000000" pitchFamily="2" charset="-78"/>
              </a:rPr>
              <a:t> </a:t>
            </a:r>
            <a:r>
              <a:rPr lang="ar-SA" altLang="en-US" sz="3200" b="1" dirty="0">
                <a:latin typeface="Microsoft Uighur" panose="02000000000000000000" pitchFamily="2" charset="-78"/>
                <a:cs typeface="Microsoft Uighur" panose="02000000000000000000" pitchFamily="2" charset="-78"/>
              </a:rPr>
              <a:t>في ضوء أهداف محدده تقوم على نتائج البحوث في مجالات المعرفة المختلفة وتستخدم جميع المواد المتاحة البشرية وغير البشرية للوصول الى تعليم أكثر فاعلية وكفاية. وبهذا فهي تشمل العمليات الثلاث الآتية:</a:t>
            </a:r>
          </a:p>
          <a:p>
            <a:pPr marL="457200" marR="0" lvl="0" indent="-457200" defTabSz="914400" eaLnBrk="1" fontAlgn="base" latinLnBrk="0" hangingPunct="1">
              <a:lnSpc>
                <a:spcPct val="100000"/>
              </a:lnSpc>
              <a:spcBef>
                <a:spcPct val="20000"/>
              </a:spcBef>
              <a:spcAft>
                <a:spcPct val="0"/>
              </a:spcAft>
              <a:buClr>
                <a:srgbClr val="00CCFF"/>
              </a:buClr>
              <a:buSzPct val="65000"/>
              <a:buFont typeface="Wingdings" panose="05000000000000000000" pitchFamily="2" charset="2"/>
              <a:buNone/>
              <a:tabLst/>
              <a:defRPr/>
            </a:pPr>
            <a:br>
              <a:rPr lang="ar-SA" altLang="en-US" sz="3200" b="1" dirty="0">
                <a:latin typeface="Microsoft Uighur" panose="02000000000000000000" pitchFamily="2" charset="-78"/>
                <a:cs typeface="Microsoft Uighur" panose="02000000000000000000" pitchFamily="2" charset="-78"/>
              </a:rPr>
            </a:br>
            <a:r>
              <a:rPr lang="ar-SA" altLang="en-US" sz="3200" b="1" dirty="0">
                <a:solidFill>
                  <a:schemeClr val="bg1"/>
                </a:solidFill>
                <a:latin typeface="Microsoft Uighur" panose="02000000000000000000" pitchFamily="2" charset="-78"/>
                <a:cs typeface="Microsoft Uighur" panose="02000000000000000000" pitchFamily="2" charset="-78"/>
              </a:rPr>
              <a:t>1- </a:t>
            </a:r>
            <a:r>
              <a:rPr lang="ar-SA" altLang="en-US" sz="3200" b="1" dirty="0">
                <a:solidFill>
                  <a:srgbClr val="C00000"/>
                </a:solidFill>
                <a:latin typeface="Microsoft Uighur" panose="02000000000000000000" pitchFamily="2" charset="-78"/>
                <a:cs typeface="Microsoft Uighur" panose="02000000000000000000" pitchFamily="2" charset="-78"/>
              </a:rPr>
              <a:t>تصميم عمليتي التعليم والتعلم: </a:t>
            </a:r>
            <a:r>
              <a:rPr lang="ar-SA" altLang="en-US" sz="3200" b="1" dirty="0">
                <a:latin typeface="Microsoft Uighur" panose="02000000000000000000" pitchFamily="2" charset="-78"/>
                <a:cs typeface="Microsoft Uighur" panose="02000000000000000000" pitchFamily="2" charset="-78"/>
              </a:rPr>
              <a:t>وتشمل تحليل خصائص المتعلم وتحديد الأهداف</a:t>
            </a:r>
            <a:r>
              <a:rPr lang="ar-OM" altLang="en-US" sz="3200" b="1" dirty="0">
                <a:latin typeface="Microsoft Uighur" panose="02000000000000000000" pitchFamily="2" charset="-78"/>
                <a:cs typeface="Microsoft Uighur" panose="02000000000000000000" pitchFamily="2" charset="-78"/>
              </a:rPr>
              <a:t> </a:t>
            </a:r>
            <a:r>
              <a:rPr lang="ar-SA" altLang="en-US" sz="3200" b="1" dirty="0">
                <a:latin typeface="Microsoft Uighur" panose="02000000000000000000" pitchFamily="2" charset="-78"/>
                <a:cs typeface="Microsoft Uighur" panose="02000000000000000000" pitchFamily="2" charset="-78"/>
              </a:rPr>
              <a:t>واختيار وتصميم المواد التعليمية المناسبة لتحقيق الأهداف التعليمية</a:t>
            </a:r>
            <a:br>
              <a:rPr lang="ar-SA" altLang="en-US" sz="3200" b="1" dirty="0">
                <a:latin typeface="Microsoft Uighur" panose="02000000000000000000" pitchFamily="2" charset="-78"/>
                <a:cs typeface="Microsoft Uighur" panose="02000000000000000000" pitchFamily="2" charset="-78"/>
              </a:rPr>
            </a:br>
            <a:r>
              <a:rPr lang="ar-SA" altLang="en-US" sz="3200" b="1" dirty="0">
                <a:latin typeface="Microsoft Uighur" panose="02000000000000000000" pitchFamily="2" charset="-78"/>
                <a:cs typeface="Microsoft Uighur" panose="02000000000000000000" pitchFamily="2" charset="-78"/>
              </a:rPr>
              <a:t>2- </a:t>
            </a:r>
            <a:r>
              <a:rPr lang="ar-SA" altLang="en-US" sz="3200" b="1" dirty="0">
                <a:solidFill>
                  <a:srgbClr val="C00000"/>
                </a:solidFill>
                <a:latin typeface="Microsoft Uighur" panose="02000000000000000000" pitchFamily="2" charset="-78"/>
                <a:cs typeface="Microsoft Uighur" panose="02000000000000000000" pitchFamily="2" charset="-78"/>
              </a:rPr>
              <a:t>تنفيذ عمليتي التعل</a:t>
            </a:r>
            <a:r>
              <a:rPr lang="ar-OM" altLang="en-US" sz="3200" b="1" dirty="0">
                <a:solidFill>
                  <a:srgbClr val="C00000"/>
                </a:solidFill>
                <a:latin typeface="Microsoft Uighur" panose="02000000000000000000" pitchFamily="2" charset="-78"/>
                <a:cs typeface="Microsoft Uighur" panose="02000000000000000000" pitchFamily="2" charset="-78"/>
              </a:rPr>
              <a:t>ي</a:t>
            </a:r>
            <a:r>
              <a:rPr lang="ar-SA" altLang="en-US" sz="3200" b="1" dirty="0">
                <a:solidFill>
                  <a:srgbClr val="C00000"/>
                </a:solidFill>
                <a:latin typeface="Microsoft Uighur" panose="02000000000000000000" pitchFamily="2" charset="-78"/>
                <a:cs typeface="Microsoft Uighur" panose="02000000000000000000" pitchFamily="2" charset="-78"/>
              </a:rPr>
              <a:t>م والتعلم: </a:t>
            </a:r>
            <a:r>
              <a:rPr lang="ar-SA" altLang="en-US" sz="3200" b="1" dirty="0">
                <a:latin typeface="Microsoft Uighur" panose="02000000000000000000" pitchFamily="2" charset="-78"/>
                <a:cs typeface="Microsoft Uighur" panose="02000000000000000000" pitchFamily="2" charset="-78"/>
              </a:rPr>
              <a:t>وتشمل استخدام المواد التعليمية والتعرف على استجابة المتعلم</a:t>
            </a:r>
            <a:br>
              <a:rPr lang="ar-SA" altLang="en-US" sz="3200" b="1" dirty="0">
                <a:latin typeface="Microsoft Uighur" panose="02000000000000000000" pitchFamily="2" charset="-78"/>
                <a:cs typeface="Microsoft Uighur" panose="02000000000000000000" pitchFamily="2" charset="-78"/>
              </a:rPr>
            </a:br>
            <a:r>
              <a:rPr lang="ar-SA" altLang="en-US" sz="3200" b="1" dirty="0">
                <a:latin typeface="Microsoft Uighur" panose="02000000000000000000" pitchFamily="2" charset="-78"/>
                <a:cs typeface="Microsoft Uighur" panose="02000000000000000000" pitchFamily="2" charset="-78"/>
              </a:rPr>
              <a:t>3- </a:t>
            </a:r>
            <a:r>
              <a:rPr lang="ar-SA" altLang="en-US" sz="3200" b="1" dirty="0">
                <a:solidFill>
                  <a:srgbClr val="C00000"/>
                </a:solidFill>
                <a:latin typeface="Microsoft Uighur" panose="02000000000000000000" pitchFamily="2" charset="-78"/>
                <a:cs typeface="Microsoft Uighur" panose="02000000000000000000" pitchFamily="2" charset="-78"/>
              </a:rPr>
              <a:t>تقويم عمليتي التعليم والتعلم: </a:t>
            </a:r>
            <a:r>
              <a:rPr lang="ar-SA" altLang="en-US" sz="3200" b="1" dirty="0">
                <a:latin typeface="Microsoft Uighur" panose="02000000000000000000" pitchFamily="2" charset="-78"/>
                <a:cs typeface="Microsoft Uighur" panose="02000000000000000000" pitchFamily="2" charset="-78"/>
              </a:rPr>
              <a:t>وتشمل مدى تحقق الأهداف التعليمية</a:t>
            </a:r>
            <a:endParaRPr lang="en-US" altLang="en-US" sz="32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3421605229"/>
      </p:ext>
    </p:extLst>
  </p:cSld>
  <p:clrMapOvr>
    <a:masterClrMapping/>
  </p:clrMapOvr>
  <mc:AlternateContent xmlns:mc="http://schemas.openxmlformats.org/markup-compatibility/2006" xmlns:p14="http://schemas.microsoft.com/office/powerpoint/2010/main">
    <mc:Choice Requires="p14">
      <p:transition spd="slow" p14:dur="2000" advTm="115512"/>
    </mc:Choice>
    <mc:Fallback xmlns="">
      <p:transition spd="slow" advTm="11551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1143000"/>
          </a:xfrm>
        </p:spPr>
        <p:txBody>
          <a:bodyPr>
            <a:normAutofit/>
          </a:bodyPr>
          <a:lstStyle/>
          <a:p>
            <a:pPr rtl="0"/>
            <a:r>
              <a:rPr lang="ar-OM" b="1" dirty="0">
                <a:solidFill>
                  <a:srgbClr val="C00000"/>
                </a:solidFill>
                <a:latin typeface="Microsoft Uighur" panose="02000000000000000000" pitchFamily="2" charset="-78"/>
                <a:ea typeface="+mn-ea"/>
                <a:cs typeface="Microsoft Uighur" panose="02000000000000000000" pitchFamily="2" charset="-78"/>
              </a:rPr>
              <a:t>علاقة تكنولوجيا التعليم بأسلوب النظم</a:t>
            </a:r>
          </a:p>
        </p:txBody>
      </p:sp>
      <p:sp>
        <p:nvSpPr>
          <p:cNvPr id="3" name="Content Placeholder 2"/>
          <p:cNvSpPr>
            <a:spLocks noGrp="1"/>
          </p:cNvSpPr>
          <p:nvPr>
            <p:ph idx="1"/>
          </p:nvPr>
        </p:nvSpPr>
        <p:spPr>
          <a:xfrm>
            <a:off x="461205" y="1311863"/>
            <a:ext cx="8435280" cy="4824536"/>
          </a:xfrm>
        </p:spPr>
        <p:txBody>
          <a:bodyPr>
            <a:normAutofit fontScale="85000" lnSpcReduction="10000"/>
          </a:bodyPr>
          <a:lstStyle/>
          <a:p>
            <a:pPr marL="0" indent="0" algn="just">
              <a:lnSpc>
                <a:spcPct val="120000"/>
              </a:lnSpc>
              <a:buNone/>
            </a:pPr>
            <a:r>
              <a:rPr lang="ar-OM" sz="2500" b="1" dirty="0">
                <a:solidFill>
                  <a:prstClr val="black"/>
                </a:solidFill>
                <a:latin typeface="Microsoft Uighur" panose="02000000000000000000" pitchFamily="2" charset="-78"/>
                <a:ea typeface="+mj-ea"/>
                <a:cs typeface="Microsoft Uighur" panose="02000000000000000000" pitchFamily="2" charset="-78"/>
              </a:rPr>
              <a:t> </a:t>
            </a:r>
            <a:r>
              <a:rPr lang="ar-OM" sz="3500" b="1" dirty="0">
                <a:solidFill>
                  <a:schemeClr val="bg1"/>
                </a:solidFill>
                <a:latin typeface="Microsoft Uighur" panose="02000000000000000000" pitchFamily="2" charset="-78"/>
                <a:ea typeface="+mj-ea"/>
                <a:cs typeface="Microsoft Uighur" panose="02000000000000000000" pitchFamily="2" charset="-78"/>
              </a:rPr>
              <a:t>إن ما يميز الموقف التعليمي في الماضي عن الموقف التدريسي التكنولوجي الحالي  هوان </a:t>
            </a:r>
            <a:r>
              <a:rPr lang="ar-OM" sz="3500" b="1" dirty="0">
                <a:latin typeface="Microsoft Uighur" panose="02000000000000000000" pitchFamily="2" charset="-78"/>
                <a:ea typeface="+mj-ea"/>
                <a:cs typeface="Microsoft Uighur" panose="02000000000000000000" pitchFamily="2" charset="-78"/>
              </a:rPr>
              <a:t>التعليم في الماضي لا يشتمل على تحديد الاهداف السلوكية التي يسعى الى تحقيقها وكذلك لا يحدد المهام التي يراد للمعلم ان يقوم بها ولا يحدد الاساليب ووسائل التفاعل وعملية اختيار الوسائل التقنية المناسبة ووسائل التقويم وهذه العمليات الكثيرة والمتداخلة تحتاج الى ضبط الامور وتنسيقها بشكل منظم الامر الذي يستدعي ايجاد نظام يجمعها وهنا لابد من الاستعانة بمنحى النظمِ</a:t>
            </a:r>
            <a:r>
              <a:rPr lang="en-US" sz="3500" b="1" dirty="0">
                <a:latin typeface="Microsoft Uighur" panose="02000000000000000000" pitchFamily="2" charset="-78"/>
                <a:ea typeface="+mj-ea"/>
                <a:cs typeface="Microsoft Uighur" panose="02000000000000000000" pitchFamily="2" charset="-78"/>
              </a:rPr>
              <a:t>Approach System) </a:t>
            </a:r>
            <a:r>
              <a:rPr lang="ar-OM" sz="3500" b="1" dirty="0">
                <a:latin typeface="Microsoft Uighur" panose="02000000000000000000" pitchFamily="2" charset="-78"/>
                <a:ea typeface="+mj-ea"/>
                <a:cs typeface="Microsoft Uighur" panose="02000000000000000000" pitchFamily="2" charset="-78"/>
              </a:rPr>
              <a:t> ) والنظر اليه بأنه نظام متكامل في عناصره ومكوناته وعلاقاته وعملياته التي تسعى الى تحقيق اهداف معينة داخل حدود النظام الواحد وهو أسلوب يقوم على اساس من العلاقات المتبادلة بين اجزاء النظام ومكوناته من جهة وبينها وبين النظام الكامل وما يحيط به من جهة اخرى.</a:t>
            </a:r>
          </a:p>
          <a:p>
            <a:pPr marL="400050" lvl="1" indent="0" algn="just">
              <a:lnSpc>
                <a:spcPct val="200000"/>
              </a:lnSpc>
              <a:buNone/>
            </a:pPr>
            <a:endParaRPr lang="ar-OM" sz="3000" dirty="0">
              <a:solidFill>
                <a:srgbClr val="002060"/>
              </a:solidFill>
            </a:endParaRPr>
          </a:p>
        </p:txBody>
      </p:sp>
    </p:spTree>
    <p:extLst>
      <p:ext uri="{BB962C8B-B14F-4D97-AF65-F5344CB8AC3E}">
        <p14:creationId xmlns:p14="http://schemas.microsoft.com/office/powerpoint/2010/main" val="3665513561"/>
      </p:ext>
    </p:extLst>
  </p:cSld>
  <p:clrMapOvr>
    <a:masterClrMapping/>
  </p:clrMapOvr>
  <mc:AlternateContent xmlns:mc="http://schemas.openxmlformats.org/markup-compatibility/2006" xmlns:p14="http://schemas.microsoft.com/office/powerpoint/2010/main">
    <mc:Choice Requires="p14">
      <p:transition spd="slow" p14:dur="2000" advTm="373848"/>
    </mc:Choice>
    <mc:Fallback xmlns="">
      <p:transition spd="slow" advTm="37384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49139" y="476672"/>
            <a:ext cx="8435280" cy="5400600"/>
          </a:xfrm>
        </p:spPr>
        <p:txBody>
          <a:bodyPr>
            <a:normAutofit/>
          </a:bodyPr>
          <a:lstStyle/>
          <a:p>
            <a:pPr marL="0" indent="0">
              <a:lnSpc>
                <a:spcPct val="120000"/>
              </a:lnSpc>
              <a:spcBef>
                <a:spcPct val="0"/>
              </a:spcBef>
              <a:buNone/>
            </a:pPr>
            <a:r>
              <a:rPr lang="ar-OM" sz="2800" b="1" dirty="0">
                <a:solidFill>
                  <a:schemeClr val="bg1"/>
                </a:solidFill>
                <a:latin typeface="Microsoft Uighur" panose="02000000000000000000" pitchFamily="2" charset="-78"/>
                <a:cs typeface="Microsoft Uighur" panose="02000000000000000000" pitchFamily="2" charset="-78"/>
              </a:rPr>
              <a:t>ما هو </a:t>
            </a:r>
            <a:r>
              <a:rPr lang="ar-OM" sz="2800" b="1" dirty="0">
                <a:latin typeface="Microsoft Uighur" panose="02000000000000000000" pitchFamily="2" charset="-78"/>
                <a:cs typeface="Microsoft Uighur" panose="02000000000000000000" pitchFamily="2" charset="-78"/>
              </a:rPr>
              <a:t>النظام؟ وماهو أسلوب النظم؟ وما هي مكونات الأسلوب النظامي؟</a:t>
            </a:r>
          </a:p>
          <a:p>
            <a:pPr marL="0" indent="0">
              <a:lnSpc>
                <a:spcPct val="120000"/>
              </a:lnSpc>
              <a:spcBef>
                <a:spcPct val="0"/>
              </a:spcBef>
              <a:buNone/>
            </a:pPr>
            <a:r>
              <a:rPr lang="ar-OM" sz="2800" b="1" dirty="0">
                <a:latin typeface="Microsoft Uighur" panose="02000000000000000000" pitchFamily="2" charset="-78"/>
                <a:cs typeface="Microsoft Uighur" panose="02000000000000000000" pitchFamily="2" charset="-78"/>
              </a:rPr>
              <a:t>النظام لغة: ما نظمت فيه الشئ من خيط أو غيره</a:t>
            </a:r>
          </a:p>
          <a:p>
            <a:pPr marL="0" indent="0">
              <a:lnSpc>
                <a:spcPct val="120000"/>
              </a:lnSpc>
              <a:spcBef>
                <a:spcPct val="0"/>
              </a:spcBef>
              <a:buNone/>
            </a:pPr>
            <a:r>
              <a:rPr lang="ar-OM" sz="2800" b="1" dirty="0">
                <a:latin typeface="Microsoft Uighur" panose="02000000000000000000" pitchFamily="2" charset="-78"/>
                <a:cs typeface="Microsoft Uighur" panose="02000000000000000000" pitchFamily="2" charset="-78"/>
              </a:rPr>
              <a:t>أما اصطلاحا: فهو مجموعة من العناصر المتفاعلة المتداخلة والتي تكون كلا واحدا</a:t>
            </a:r>
          </a:p>
          <a:p>
            <a:pPr marL="0" indent="0" algn="ctr" rtl="0">
              <a:lnSpc>
                <a:spcPct val="120000"/>
              </a:lnSpc>
              <a:spcBef>
                <a:spcPct val="0"/>
              </a:spcBef>
              <a:buNone/>
            </a:pPr>
            <a:r>
              <a:rPr lang="ar-OM" sz="4400" b="1" dirty="0">
                <a:latin typeface="Microsoft Uighur" panose="02000000000000000000" pitchFamily="2" charset="-78"/>
                <a:cs typeface="Microsoft Uighur" panose="02000000000000000000" pitchFamily="2" charset="-78"/>
              </a:rPr>
              <a:t>وقد عرف التربويون النظام بتعريفات عديدة منها:</a:t>
            </a:r>
          </a:p>
          <a:p>
            <a:pPr marL="0" indent="0" algn="just">
              <a:lnSpc>
                <a:spcPct val="120000"/>
              </a:lnSpc>
              <a:spcBef>
                <a:spcPct val="0"/>
              </a:spcBef>
              <a:buNone/>
            </a:pPr>
            <a:r>
              <a:rPr lang="ar-OM" sz="2500" b="1" dirty="0">
                <a:latin typeface="Microsoft Uighur" panose="02000000000000000000" pitchFamily="2" charset="-78"/>
                <a:ea typeface="+mj-ea"/>
                <a:cs typeface="Microsoft Uighur" panose="02000000000000000000" pitchFamily="2" charset="-78"/>
              </a:rPr>
              <a:t>   </a:t>
            </a:r>
            <a:r>
              <a:rPr lang="ar-OM" sz="2800" b="1" dirty="0">
                <a:latin typeface="Microsoft Uighur" panose="02000000000000000000" pitchFamily="2" charset="-78"/>
                <a:cs typeface="Microsoft Uighur" panose="02000000000000000000" pitchFamily="2" charset="-78"/>
              </a:rPr>
              <a:t>هوالكل المركب من مجموعة من عناصر لها وظائف وبينها علاقات تبادلية شبكية تتم ضمن قوانين وبذلك يؤدي الكل المركب في مجموعة نشاطا هادفا وتكون له سمات مميزة وعلاقات تبادلية مع النظم الأخرى ويوجد في بعد مجالي وآخر زماني ويكون مفتوحا يسمح بدخول المعلومات أو الأفكار أو الموارد اليه ويكون ضمن حدود وله مدخلات ومخرجات</a:t>
            </a:r>
          </a:p>
        </p:txBody>
      </p:sp>
    </p:spTree>
    <p:extLst>
      <p:ext uri="{BB962C8B-B14F-4D97-AF65-F5344CB8AC3E}">
        <p14:creationId xmlns:p14="http://schemas.microsoft.com/office/powerpoint/2010/main" val="2068463496"/>
      </p:ext>
    </p:extLst>
  </p:cSld>
  <p:clrMapOvr>
    <a:masterClrMapping/>
  </p:clrMapOvr>
  <mc:AlternateContent xmlns:mc="http://schemas.openxmlformats.org/markup-compatibility/2006" xmlns:p14="http://schemas.microsoft.com/office/powerpoint/2010/main">
    <mc:Choice Requires="p14">
      <p:transition spd="slow" p14:dur="2000" advTm="447398"/>
    </mc:Choice>
    <mc:Fallback xmlns="">
      <p:transition spd="slow" advTm="44739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9523" y="750302"/>
            <a:ext cx="8064896" cy="1077218"/>
          </a:xfrm>
          <a:prstGeom prst="rect">
            <a:avLst/>
          </a:prstGeom>
        </p:spPr>
        <p:txBody>
          <a:bodyPr wrap="square">
            <a:spAutoFit/>
          </a:bodyPr>
          <a:lstStyle/>
          <a:p>
            <a:r>
              <a:rPr lang="ar-OM" sz="3200" b="1" dirty="0">
                <a:latin typeface="Microsoft Uighur" panose="02000000000000000000" pitchFamily="2" charset="-78"/>
                <a:cs typeface="Microsoft Uighur" panose="02000000000000000000" pitchFamily="2" charset="-78"/>
              </a:rPr>
              <a:t>وعرف النظام أيضا بأنه مجموعة من العناصر المترابطة والأنظمة الفرعية التي توجد بينها علاقات تتفاعل وتؤدي لتحقيق هدف محدد</a:t>
            </a:r>
            <a:endParaRPr lang="en-US" sz="3200" b="1" dirty="0">
              <a:latin typeface="Microsoft Uighur" panose="02000000000000000000" pitchFamily="2" charset="-78"/>
              <a:cs typeface="Microsoft Uighur" panose="02000000000000000000" pitchFamily="2" charset="-78"/>
            </a:endParaRPr>
          </a:p>
        </p:txBody>
      </p:sp>
      <p:sp>
        <p:nvSpPr>
          <p:cNvPr id="9" name="Rectangle 8"/>
          <p:cNvSpPr/>
          <p:nvPr/>
        </p:nvSpPr>
        <p:spPr>
          <a:xfrm>
            <a:off x="248396" y="2132856"/>
            <a:ext cx="8208912" cy="1877437"/>
          </a:xfrm>
          <a:prstGeom prst="rect">
            <a:avLst/>
          </a:prstGeom>
        </p:spPr>
        <p:txBody>
          <a:bodyPr wrap="square">
            <a:spAutoFit/>
          </a:bodyPr>
          <a:lstStyle/>
          <a:p>
            <a:pPr algn="ctr" rtl="0">
              <a:spcBef>
                <a:spcPct val="0"/>
              </a:spcBef>
            </a:pPr>
            <a:r>
              <a:rPr lang="ar-OM" sz="4400" b="1" dirty="0">
                <a:solidFill>
                  <a:srgbClr val="C00000"/>
                </a:solidFill>
                <a:latin typeface="Microsoft Uighur" panose="02000000000000000000" pitchFamily="2" charset="-78"/>
                <a:cs typeface="Microsoft Uighur" panose="02000000000000000000" pitchFamily="2" charset="-78"/>
              </a:rPr>
              <a:t>وبهذا يمكن تلخيص التعريفات السابقة بما يلي :</a:t>
            </a:r>
          </a:p>
          <a:p>
            <a:r>
              <a:rPr lang="ar-OM" sz="2800" b="1" dirty="0">
                <a:latin typeface="Microsoft Uighur" panose="02000000000000000000" pitchFamily="2" charset="-78"/>
                <a:cs typeface="Microsoft Uighur" panose="02000000000000000000" pitchFamily="2" charset="-78"/>
              </a:rPr>
              <a:t>  </a:t>
            </a:r>
            <a:r>
              <a:rPr lang="ar-OM" sz="3600" b="1" dirty="0">
                <a:latin typeface="Microsoft Uighur" panose="02000000000000000000" pitchFamily="2" charset="-78"/>
                <a:cs typeface="Microsoft Uighur" panose="02000000000000000000" pitchFamily="2" charset="-78"/>
              </a:rPr>
              <a:t>النظام هو مجموعة من العناصر التي تعمل كوحدة واحدة وتتكامل في تفاعلها وعلاقاتها من أجل أداء وظيفة معينة أو تحقيق هدف محدد</a:t>
            </a:r>
          </a:p>
        </p:txBody>
      </p:sp>
    </p:spTree>
    <p:extLst>
      <p:ext uri="{BB962C8B-B14F-4D97-AF65-F5344CB8AC3E}">
        <p14:creationId xmlns:p14="http://schemas.microsoft.com/office/powerpoint/2010/main" val="2723552814"/>
      </p:ext>
    </p:extLst>
  </p:cSld>
  <p:clrMapOvr>
    <a:masterClrMapping/>
  </p:clrMapOvr>
  <mc:AlternateContent xmlns:mc="http://schemas.openxmlformats.org/markup-compatibility/2006" xmlns:p14="http://schemas.microsoft.com/office/powerpoint/2010/main">
    <mc:Choice Requires="p14">
      <p:transition spd="slow" p14:dur="2000" advTm="77122"/>
    </mc:Choice>
    <mc:Fallback xmlns="">
      <p:transition spd="slow" advTm="7712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31491" y="33111"/>
            <a:ext cx="835292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1" eaLnBrk="1" fontAlgn="auto" latinLnBrk="0" hangingPunct="1">
              <a:lnSpc>
                <a:spcPct val="90000"/>
              </a:lnSpc>
              <a:spcBef>
                <a:spcPct val="0"/>
              </a:spcBef>
              <a:spcAft>
                <a:spcPts val="0"/>
              </a:spcAft>
              <a:buClrTx/>
              <a:buSzTx/>
              <a:buFontTx/>
              <a:buNone/>
              <a:tabLst/>
              <a:defRPr/>
            </a:pPr>
            <a:r>
              <a:rPr lang="ar-SA" altLang="en-US" sz="3600" b="1" dirty="0">
                <a:latin typeface="Microsoft Uighur" panose="02000000000000000000" pitchFamily="2" charset="-78"/>
                <a:ea typeface="+mn-ea"/>
                <a:cs typeface="Microsoft Uighur" panose="02000000000000000000" pitchFamily="2" charset="-78"/>
              </a:rPr>
              <a:t>وكل نظام يتكون من ثلاثة أجزاء رئيسية ترتبط معا في تكامل وثيق, وهذه الأجزاء هي:- المدخلات  --- العمليات  --- المخرجات</a:t>
            </a:r>
            <a:endParaRPr lang="en-US" altLang="en-US" sz="3600" b="1" dirty="0">
              <a:latin typeface="Microsoft Uighur" panose="02000000000000000000" pitchFamily="2" charset="-78"/>
              <a:ea typeface="+mn-ea"/>
              <a:cs typeface="Microsoft Uighur" panose="02000000000000000000" pitchFamily="2" charset="-78"/>
            </a:endParaRPr>
          </a:p>
        </p:txBody>
      </p:sp>
      <p:sp>
        <p:nvSpPr>
          <p:cNvPr id="7" name="Rectangle 3"/>
          <p:cNvSpPr txBox="1">
            <a:spLocks noChangeArrowheads="1"/>
          </p:cNvSpPr>
          <p:nvPr/>
        </p:nvSpPr>
        <p:spPr>
          <a:xfrm>
            <a:off x="215900" y="1255515"/>
            <a:ext cx="8684419" cy="50581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marR="0" lvl="0" indent="-609600" algn="r" defTabSz="914400" rtl="1" eaLnBrk="1" fontAlgn="auto" latinLnBrk="0" hangingPunct="1">
              <a:lnSpc>
                <a:spcPct val="90000"/>
              </a:lnSpc>
              <a:spcBef>
                <a:spcPts val="1000"/>
              </a:spcBef>
              <a:spcAft>
                <a:spcPts val="0"/>
              </a:spcAft>
              <a:buClrTx/>
              <a:buSzTx/>
              <a:buFont typeface="Arial" panose="020B0604020202020204" pitchFamily="34" charset="0"/>
              <a:buNone/>
              <a:tabLst/>
              <a:defRPr/>
            </a:pPr>
            <a:r>
              <a:rPr lang="ar-SA" altLang="en-US" sz="3200" b="1" dirty="0">
                <a:solidFill>
                  <a:srgbClr val="C00000"/>
                </a:solidFill>
                <a:latin typeface="Microsoft Uighur" panose="02000000000000000000" pitchFamily="2" charset="-78"/>
                <a:cs typeface="Microsoft Uighur" panose="02000000000000000000" pitchFamily="2" charset="-78"/>
              </a:rPr>
              <a:t>ويقصد بالمدخلات</a:t>
            </a:r>
            <a:r>
              <a:rPr kumimoji="0" lang="ar-SA" altLang="en-US" sz="3200" b="1" i="0" u="none" strike="noStrike" kern="1200" cap="none" spc="0" normalizeH="0" baseline="0" noProof="0" dirty="0">
                <a:ln>
                  <a:noFill/>
                </a:ln>
                <a:solidFill>
                  <a:srgbClr val="C00000"/>
                </a:solidFill>
                <a:effectLst/>
                <a:uLnTx/>
                <a:uFillTx/>
                <a:latin typeface="Calibri" panose="020F0502020204030204"/>
                <a:ea typeface="+mn-ea"/>
                <a:cs typeface="Arial" panose="020B0604020202020204" pitchFamily="34" charset="0"/>
              </a:rPr>
              <a:t>: </a:t>
            </a:r>
            <a:r>
              <a:rPr lang="ar-SA" altLang="en-US" sz="3200" b="1" dirty="0">
                <a:latin typeface="Microsoft Uighur" panose="02000000000000000000" pitchFamily="2" charset="-78"/>
                <a:cs typeface="Microsoft Uighur" panose="02000000000000000000" pitchFamily="2" charset="-78"/>
              </a:rPr>
              <a:t>الموارد المختلفة التي يتم توفيرها لتحقيق أهداف محددة ويمكن تصنيف هذه المدخلات الى:</a:t>
            </a:r>
          </a:p>
          <a:p>
            <a:pPr marL="0" marR="0" lvl="0" indent="0" algn="justLow" defTabSz="914400" rtl="1" eaLnBrk="1" fontAlgn="auto" latinLnBrk="0" hangingPunct="1">
              <a:lnSpc>
                <a:spcPct val="90000"/>
              </a:lnSpc>
              <a:spcBef>
                <a:spcPts val="1000"/>
              </a:spcBef>
              <a:spcAft>
                <a:spcPts val="0"/>
              </a:spcAft>
              <a:buClr>
                <a:srgbClr val="000000"/>
              </a:buClr>
              <a:buSzTx/>
              <a:buNone/>
              <a:tabLst/>
              <a:defRPr/>
            </a:pPr>
            <a:r>
              <a:rPr lang="ar-SA" altLang="en-US" sz="3200" b="1" dirty="0">
                <a:solidFill>
                  <a:srgbClr val="C00000"/>
                </a:solidFill>
                <a:latin typeface="Microsoft Uighur" panose="02000000000000000000" pitchFamily="2" charset="-78"/>
                <a:cs typeface="Microsoft Uighur" panose="02000000000000000000" pitchFamily="2" charset="-78"/>
              </a:rPr>
              <a:t>مدخلات بشرية(إنسانية) </a:t>
            </a:r>
            <a:r>
              <a:rPr lang="ar-SA" altLang="en-US" sz="3200" b="1" dirty="0" err="1">
                <a:latin typeface="Microsoft Uighur" panose="02000000000000000000" pitchFamily="2" charset="-78"/>
                <a:cs typeface="Microsoft Uighur" panose="02000000000000000000" pitchFamily="2" charset="-78"/>
              </a:rPr>
              <a:t>وتتمل</a:t>
            </a:r>
            <a:r>
              <a:rPr lang="ar-SA" altLang="en-US" sz="3200" b="1" dirty="0">
                <a:latin typeface="Microsoft Uighur" panose="02000000000000000000" pitchFamily="2" charset="-78"/>
                <a:cs typeface="Microsoft Uighur" panose="02000000000000000000" pitchFamily="2" charset="-78"/>
              </a:rPr>
              <a:t> في طاقات الأفراد ورغباتهم واتجاهاتهم وأنماط سلوكهم ذات العلاقة بنشاط النظام وأهدافه</a:t>
            </a:r>
          </a:p>
          <a:p>
            <a:pPr marL="0" marR="0" lvl="0" indent="0" algn="justLow" defTabSz="914400" rtl="1" eaLnBrk="1" fontAlgn="auto" latinLnBrk="0" hangingPunct="1">
              <a:lnSpc>
                <a:spcPct val="90000"/>
              </a:lnSpc>
              <a:spcBef>
                <a:spcPts val="1000"/>
              </a:spcBef>
              <a:spcAft>
                <a:spcPts val="0"/>
              </a:spcAft>
              <a:buClr>
                <a:srgbClr val="000000"/>
              </a:buClr>
              <a:buSzTx/>
              <a:buNone/>
              <a:tabLst/>
              <a:defRPr/>
            </a:pPr>
            <a:r>
              <a:rPr lang="ar-SA" altLang="en-US" sz="3200" b="1" dirty="0">
                <a:solidFill>
                  <a:srgbClr val="C00000"/>
                </a:solidFill>
                <a:latin typeface="Microsoft Uighur" panose="02000000000000000000" pitchFamily="2" charset="-78"/>
                <a:cs typeface="Microsoft Uighur" panose="02000000000000000000" pitchFamily="2" charset="-78"/>
              </a:rPr>
              <a:t>مدخلات مادية </a:t>
            </a:r>
            <a:r>
              <a:rPr lang="ar-SA" altLang="en-US" sz="3200" b="1" dirty="0">
                <a:latin typeface="Microsoft Uighur" panose="02000000000000000000" pitchFamily="2" charset="-78"/>
                <a:cs typeface="Microsoft Uighur" panose="02000000000000000000" pitchFamily="2" charset="-78"/>
              </a:rPr>
              <a:t>تتمثل في جميع الموارد الإنسانية من أموال ومعدات ومواد تصل جميعها الى النظام لاستخدامها في عملياته</a:t>
            </a:r>
          </a:p>
          <a:p>
            <a:pPr marL="0" marR="0" lvl="0" indent="0" algn="justLow" defTabSz="914400" rtl="1" eaLnBrk="1" fontAlgn="auto" latinLnBrk="0" hangingPunct="1">
              <a:lnSpc>
                <a:spcPct val="90000"/>
              </a:lnSpc>
              <a:spcBef>
                <a:spcPts val="1000"/>
              </a:spcBef>
              <a:spcAft>
                <a:spcPts val="0"/>
              </a:spcAft>
              <a:buClr>
                <a:srgbClr val="000000"/>
              </a:buClr>
              <a:buSzTx/>
              <a:buNone/>
              <a:tabLst/>
              <a:defRPr/>
            </a:pPr>
            <a:r>
              <a:rPr lang="ar-SA" altLang="en-US" sz="3200" b="1" dirty="0">
                <a:solidFill>
                  <a:srgbClr val="C00000"/>
                </a:solidFill>
                <a:latin typeface="Microsoft Uighur" panose="02000000000000000000" pitchFamily="2" charset="-78"/>
                <a:cs typeface="Microsoft Uighur" panose="02000000000000000000" pitchFamily="2" charset="-78"/>
              </a:rPr>
              <a:t>مدخلات معنوية </a:t>
            </a:r>
            <a:r>
              <a:rPr lang="ar-SA" altLang="en-US" sz="3200" b="1" dirty="0">
                <a:latin typeface="Microsoft Uighur" panose="02000000000000000000" pitchFamily="2" charset="-78"/>
                <a:cs typeface="Microsoft Uighur" panose="02000000000000000000" pitchFamily="2" charset="-78"/>
              </a:rPr>
              <a:t>وتضم معلومات عن الظروف والأوضاع المحيطة بالنظام وما يسودها من قيم ومعتقدات وأفكار</a:t>
            </a:r>
            <a:endParaRPr lang="ar-OM" altLang="en-US" sz="3200" b="1" dirty="0">
              <a:latin typeface="Microsoft Uighur" panose="02000000000000000000" pitchFamily="2" charset="-78"/>
              <a:cs typeface="Microsoft Uighur" panose="02000000000000000000" pitchFamily="2" charset="-78"/>
            </a:endParaRPr>
          </a:p>
          <a:p>
            <a:pPr marL="0" lvl="0" indent="0" algn="justLow" rtl="1">
              <a:buClr>
                <a:srgbClr val="000000"/>
              </a:buClr>
              <a:buNone/>
            </a:pPr>
            <a:r>
              <a:rPr lang="ar-OM" altLang="en-US" sz="3200" b="1" dirty="0">
                <a:solidFill>
                  <a:srgbClr val="C00000"/>
                </a:solidFill>
                <a:latin typeface="Microsoft Uighur" panose="02000000000000000000" pitchFamily="2" charset="-78"/>
                <a:cs typeface="Microsoft Uighur" panose="02000000000000000000" pitchFamily="2" charset="-78"/>
              </a:rPr>
              <a:t>اما العمليات: </a:t>
            </a:r>
            <a:r>
              <a:rPr lang="ar-OM" altLang="en-US" sz="3200" b="1" dirty="0">
                <a:latin typeface="Microsoft Uighur" panose="02000000000000000000" pitchFamily="2" charset="-78"/>
                <a:cs typeface="Microsoft Uighur" panose="02000000000000000000" pitchFamily="2" charset="-78"/>
              </a:rPr>
              <a:t>فهي الأنشطة الهادفة الى تحويل المدخلات وتغيرها من طبيعتها الأولى الى شكل آخر يتناسب ورغبات النظام وأهدافه</a:t>
            </a:r>
            <a:endParaRPr lang="en-US" altLang="en-US" sz="32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1976877657"/>
      </p:ext>
    </p:extLst>
  </p:cSld>
  <p:clrMapOvr>
    <a:masterClrMapping/>
  </p:clrMapOvr>
  <mc:AlternateContent xmlns:mc="http://schemas.openxmlformats.org/markup-compatibility/2006" xmlns:p14="http://schemas.microsoft.com/office/powerpoint/2010/main">
    <mc:Choice Requires="p14">
      <p:transition spd="slow" p14:dur="2000" advTm="229871"/>
    </mc:Choice>
    <mc:Fallback xmlns="">
      <p:transition spd="slow" advTm="22987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94881" y="403965"/>
            <a:ext cx="8293968" cy="151216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endParaRPr lang="en-US" altLang="en-US" sz="3200" b="1" dirty="0">
              <a:solidFill>
                <a:schemeClr val="bg1"/>
              </a:solidFill>
              <a:latin typeface="Microsoft Uighur" panose="02000000000000000000" pitchFamily="2" charset="-78"/>
              <a:ea typeface="+mn-ea"/>
              <a:cs typeface="Microsoft Uighur" panose="02000000000000000000" pitchFamily="2" charset="-78"/>
            </a:endParaRPr>
          </a:p>
        </p:txBody>
      </p:sp>
      <p:sp>
        <p:nvSpPr>
          <p:cNvPr id="5" name="Rectangle 3"/>
          <p:cNvSpPr txBox="1">
            <a:spLocks noChangeArrowheads="1"/>
          </p:cNvSpPr>
          <p:nvPr/>
        </p:nvSpPr>
        <p:spPr>
          <a:xfrm>
            <a:off x="204483" y="188640"/>
            <a:ext cx="8674763" cy="37971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Low" defTabSz="914400" rtl="1" eaLnBrk="1" fontAlgn="auto" latinLnBrk="0" hangingPunct="1">
              <a:lnSpc>
                <a:spcPct val="150000"/>
              </a:lnSpc>
              <a:spcBef>
                <a:spcPts val="1000"/>
              </a:spcBef>
              <a:spcAft>
                <a:spcPts val="0"/>
              </a:spcAft>
              <a:buClrTx/>
              <a:buSzTx/>
              <a:buFont typeface="Wingdings" panose="05000000000000000000" pitchFamily="2" charset="2"/>
              <a:buNone/>
              <a:tabLst/>
              <a:defRPr/>
            </a:pPr>
            <a:r>
              <a:rPr lang="ar-SA" altLang="en-US" sz="3600" b="1" dirty="0">
                <a:solidFill>
                  <a:srgbClr val="C00000"/>
                </a:solidFill>
                <a:latin typeface="Microsoft Uighur" panose="02000000000000000000" pitchFamily="2" charset="-78"/>
                <a:cs typeface="Microsoft Uighur" panose="02000000000000000000" pitchFamily="2" charset="-78"/>
              </a:rPr>
              <a:t>وأخيرا المخرجات: </a:t>
            </a:r>
            <a:r>
              <a:rPr lang="ar-SA" altLang="en-US" sz="3200" b="1" dirty="0">
                <a:latin typeface="Microsoft Uighur" panose="02000000000000000000" pitchFamily="2" charset="-78"/>
                <a:cs typeface="Microsoft Uighur" panose="02000000000000000000" pitchFamily="2" charset="-78"/>
              </a:rPr>
              <a:t>وهي عبارة عن النتائج الفعلية للعمليات, وتتحدد مخرجات أي نظام وفق أهداف النظام ووظائفه. وعليه يمكن القول بأن مخرجات النظام هي الهدف الأساسي الذي يعمل النظام لتحقيقه بشكل مستمر. وتتوقف المخرجات على عاملين هما: ( نوعية المدخلات ) ( مستوى العمليات)  ويمكن تصنيف المخرجات </a:t>
            </a:r>
            <a:r>
              <a:rPr lang="ar-OM" altLang="en-US" sz="3200" b="1" dirty="0">
                <a:latin typeface="Microsoft Uighur" panose="02000000000000000000" pitchFamily="2" charset="-78"/>
                <a:cs typeface="Microsoft Uighur" panose="02000000000000000000" pitchFamily="2" charset="-78"/>
              </a:rPr>
              <a:t>إ</a:t>
            </a:r>
            <a:r>
              <a:rPr lang="ar-SA" altLang="en-US" sz="3200" b="1" dirty="0">
                <a:latin typeface="Microsoft Uighur" panose="02000000000000000000" pitchFamily="2" charset="-78"/>
                <a:cs typeface="Microsoft Uighur" panose="02000000000000000000" pitchFamily="2" charset="-78"/>
              </a:rPr>
              <a:t>لى:  </a:t>
            </a:r>
            <a:endParaRPr lang="ar-OM" altLang="en-US" sz="3200" b="1" dirty="0">
              <a:latin typeface="Microsoft Uighur" panose="02000000000000000000" pitchFamily="2" charset="-78"/>
              <a:cs typeface="Microsoft Uighur" panose="02000000000000000000" pitchFamily="2" charset="-78"/>
            </a:endParaRPr>
          </a:p>
          <a:p>
            <a:pPr marL="228600" marR="0" lvl="0" indent="-228600" algn="justLow" defTabSz="914400" rtl="1" eaLnBrk="1" fontAlgn="auto" latinLnBrk="0" hangingPunct="1">
              <a:lnSpc>
                <a:spcPct val="150000"/>
              </a:lnSpc>
              <a:spcBef>
                <a:spcPts val="1000"/>
              </a:spcBef>
              <a:spcAft>
                <a:spcPts val="0"/>
              </a:spcAft>
              <a:buClrTx/>
              <a:buSzTx/>
              <a:buFont typeface="Wingdings" panose="05000000000000000000" pitchFamily="2" charset="2"/>
              <a:buNone/>
              <a:tabLst/>
              <a:defRPr/>
            </a:pPr>
            <a:r>
              <a:rPr lang="ar-OM" altLang="en-US" sz="3200" b="1" dirty="0">
                <a:latin typeface="Microsoft Uighur" panose="02000000000000000000" pitchFamily="2" charset="-78"/>
                <a:cs typeface="Microsoft Uighur" panose="02000000000000000000" pitchFamily="2" charset="-78"/>
              </a:rPr>
              <a:t>   </a:t>
            </a:r>
            <a:r>
              <a:rPr lang="ar-SA" altLang="en-US" sz="3600" b="1" dirty="0">
                <a:solidFill>
                  <a:srgbClr val="C00000"/>
                </a:solidFill>
                <a:latin typeface="Microsoft Uighur" panose="02000000000000000000" pitchFamily="2" charset="-78"/>
                <a:cs typeface="Microsoft Uighur" panose="02000000000000000000" pitchFamily="2" charset="-78"/>
              </a:rPr>
              <a:t>مخرجات بشرية </a:t>
            </a:r>
            <a:r>
              <a:rPr lang="ar-SA" altLang="en-US" sz="3200" b="1" dirty="0">
                <a:latin typeface="Microsoft Uighur" panose="02000000000000000000" pitchFamily="2" charset="-78"/>
                <a:cs typeface="Microsoft Uighur" panose="02000000000000000000" pitchFamily="2" charset="-78"/>
              </a:rPr>
              <a:t>( وهم الأفراد الذين تم إعدادهم أو تأهيلهم سواء ماديا أو معنويا)  </a:t>
            </a:r>
            <a:r>
              <a:rPr lang="ar-SA" altLang="en-US" sz="3600" b="1" dirty="0">
                <a:solidFill>
                  <a:srgbClr val="C00000"/>
                </a:solidFill>
                <a:latin typeface="Microsoft Uighur" panose="02000000000000000000" pitchFamily="2" charset="-78"/>
                <a:cs typeface="Microsoft Uighur" panose="02000000000000000000" pitchFamily="2" charset="-78"/>
              </a:rPr>
              <a:t>مخرجات مادية </a:t>
            </a:r>
            <a:r>
              <a:rPr lang="ar-SA" altLang="en-US" sz="3200" b="1" dirty="0">
                <a:latin typeface="Microsoft Uighur" panose="02000000000000000000" pitchFamily="2" charset="-78"/>
                <a:cs typeface="Microsoft Uighur" panose="02000000000000000000" pitchFamily="2" charset="-78"/>
              </a:rPr>
              <a:t>( مثل السلع , السيارات , الاجهزة المختلفة ..................) </a:t>
            </a:r>
            <a:endParaRPr lang="ar-OM" altLang="en-US" sz="3200" b="1" dirty="0">
              <a:latin typeface="Microsoft Uighur" panose="02000000000000000000" pitchFamily="2" charset="-78"/>
              <a:cs typeface="Microsoft Uighur" panose="02000000000000000000" pitchFamily="2" charset="-78"/>
            </a:endParaRPr>
          </a:p>
          <a:p>
            <a:pPr marL="228600" marR="0" lvl="0" indent="-228600" algn="justLow" defTabSz="914400" rtl="1" eaLnBrk="1" fontAlgn="auto" latinLnBrk="0" hangingPunct="1">
              <a:lnSpc>
                <a:spcPct val="150000"/>
              </a:lnSpc>
              <a:spcBef>
                <a:spcPts val="1000"/>
              </a:spcBef>
              <a:spcAft>
                <a:spcPts val="0"/>
              </a:spcAft>
              <a:buClrTx/>
              <a:buSzTx/>
              <a:buFont typeface="Wingdings" panose="05000000000000000000" pitchFamily="2" charset="2"/>
              <a:buNone/>
              <a:tabLst/>
              <a:defRPr/>
            </a:pPr>
            <a:r>
              <a:rPr lang="ar-OM" altLang="en-US" sz="3200" b="1" dirty="0">
                <a:latin typeface="Microsoft Uighur" panose="02000000000000000000" pitchFamily="2" charset="-78"/>
                <a:cs typeface="Microsoft Uighur" panose="02000000000000000000" pitchFamily="2" charset="-78"/>
              </a:rPr>
              <a:t>   </a:t>
            </a:r>
            <a:r>
              <a:rPr lang="ar-SA" altLang="en-US" sz="3600" b="1" dirty="0">
                <a:solidFill>
                  <a:srgbClr val="C00000"/>
                </a:solidFill>
                <a:latin typeface="Microsoft Uighur" panose="02000000000000000000" pitchFamily="2" charset="-78"/>
                <a:cs typeface="Microsoft Uighur" panose="02000000000000000000" pitchFamily="2" charset="-78"/>
              </a:rPr>
              <a:t>مخرجات معنوية </a:t>
            </a:r>
            <a:r>
              <a:rPr lang="ar-SA" altLang="en-US" sz="3200" b="1" dirty="0">
                <a:latin typeface="Microsoft Uighur" panose="02000000000000000000" pitchFamily="2" charset="-78"/>
                <a:cs typeface="Microsoft Uighur" panose="02000000000000000000" pitchFamily="2" charset="-78"/>
              </a:rPr>
              <a:t>( وهي المعلومات والأفكار والآراء التي خرج بها المخططون)</a:t>
            </a:r>
            <a:endParaRPr lang="en-US" altLang="en-US" sz="32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768663912"/>
      </p:ext>
    </p:extLst>
  </p:cSld>
  <p:clrMapOvr>
    <a:masterClrMapping/>
  </p:clrMapOvr>
  <mc:AlternateContent xmlns:mc="http://schemas.openxmlformats.org/markup-compatibility/2006" xmlns:p14="http://schemas.microsoft.com/office/powerpoint/2010/main">
    <mc:Choice Requires="p14">
      <p:transition spd="slow" p14:dur="2000" advTm="76960"/>
    </mc:Choice>
    <mc:Fallback xmlns="">
      <p:transition spd="slow" advTm="7696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777515" y="271819"/>
            <a:ext cx="755022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90000"/>
              </a:lnSpc>
              <a:spcBef>
                <a:spcPct val="0"/>
              </a:spcBef>
              <a:spcAft>
                <a:spcPts val="0"/>
              </a:spcAft>
              <a:buClrTx/>
              <a:buSzTx/>
              <a:buFontTx/>
              <a:buNone/>
              <a:tabLst/>
              <a:defRPr/>
            </a:pPr>
            <a:r>
              <a:rPr lang="ar-SA" altLang="en-US" b="1" dirty="0">
                <a:solidFill>
                  <a:srgbClr val="C00000"/>
                </a:solidFill>
                <a:latin typeface="Microsoft Uighur" panose="02000000000000000000" pitchFamily="2" charset="-78"/>
                <a:ea typeface="+mn-ea"/>
                <a:cs typeface="Microsoft Uighur" panose="02000000000000000000" pitchFamily="2" charset="-78"/>
              </a:rPr>
              <a:t>هناك أمثلة كثيرة على النظام منها ( نظام التدريس)</a:t>
            </a:r>
            <a:endParaRPr lang="en-US" altLang="en-US" b="1" dirty="0">
              <a:solidFill>
                <a:srgbClr val="C00000"/>
              </a:solidFill>
              <a:latin typeface="Microsoft Uighur" panose="02000000000000000000" pitchFamily="2" charset="-78"/>
              <a:ea typeface="+mn-ea"/>
              <a:cs typeface="Microsoft Uighur" panose="02000000000000000000" pitchFamily="2" charset="-78"/>
            </a:endParaRPr>
          </a:p>
        </p:txBody>
      </p:sp>
      <p:grpSp>
        <p:nvGrpSpPr>
          <p:cNvPr id="6" name="Group 5"/>
          <p:cNvGrpSpPr/>
          <p:nvPr/>
        </p:nvGrpSpPr>
        <p:grpSpPr>
          <a:xfrm>
            <a:off x="323528" y="1915252"/>
            <a:ext cx="8350250" cy="4392613"/>
            <a:chOff x="1992313" y="1844676"/>
            <a:chExt cx="8350250" cy="4392613"/>
          </a:xfrm>
        </p:grpSpPr>
        <p:sp>
          <p:nvSpPr>
            <p:cNvPr id="7" name="Rectangle 8" descr="نسيج قرنفلي"/>
            <p:cNvSpPr>
              <a:spLocks noChangeArrowheads="1"/>
            </p:cNvSpPr>
            <p:nvPr/>
          </p:nvSpPr>
          <p:spPr bwMode="auto">
            <a:xfrm>
              <a:off x="8183563" y="1844676"/>
              <a:ext cx="2159000" cy="4392613"/>
            </a:xfrm>
            <a:prstGeom prst="rect">
              <a:avLst/>
            </a:prstGeom>
            <a:ln>
              <a:headEnd/>
              <a:tailEnd/>
            </a:ln>
          </p:spPr>
          <p:style>
            <a:lnRef idx="2">
              <a:schemeClr val="dk1"/>
            </a:lnRef>
            <a:fillRef idx="1001">
              <a:schemeClr val="lt1"/>
            </a:fillRef>
            <a:effectRef idx="0">
              <a:schemeClr val="dk1"/>
            </a:effectRef>
            <a:fontRef idx="minor">
              <a:schemeClr val="dk1"/>
            </a:fontRef>
          </p:style>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8" name="Rectangle 9" descr="نسيج قرنفلي"/>
            <p:cNvSpPr>
              <a:spLocks noChangeArrowheads="1"/>
            </p:cNvSpPr>
            <p:nvPr/>
          </p:nvSpPr>
          <p:spPr bwMode="auto">
            <a:xfrm>
              <a:off x="1992313" y="1916114"/>
              <a:ext cx="2159000" cy="4321175"/>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9" name="Rectangle 10" descr="قطيرات ماء"/>
            <p:cNvSpPr>
              <a:spLocks noChangeArrowheads="1"/>
            </p:cNvSpPr>
            <p:nvPr/>
          </p:nvSpPr>
          <p:spPr bwMode="auto">
            <a:xfrm>
              <a:off x="4114800" y="2507625"/>
              <a:ext cx="4032250" cy="1944687"/>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10" name="Text Box 12"/>
            <p:cNvSpPr txBox="1">
              <a:spLocks noChangeArrowheads="1"/>
            </p:cNvSpPr>
            <p:nvPr/>
          </p:nvSpPr>
          <p:spPr bwMode="auto">
            <a:xfrm>
              <a:off x="8256589" y="1916113"/>
              <a:ext cx="2016125"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ar-SA" altLang="en-US" sz="3600" b="1" kern="0" dirty="0"/>
                <a:t>المدخلات   </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المعلمين المتعلمين </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الموارد</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الأجهزة</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 المناهج </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التعليمات والتسهيلات </a:t>
              </a:r>
              <a:endParaRPr kumimoji="0" lang="en-US" altLang="en-US" sz="2400" b="1" i="0" u="none" strike="noStrike" kern="0" cap="none" spc="0" normalizeH="0" baseline="0" noProof="0" dirty="0">
                <a:ln>
                  <a:noFill/>
                </a:ln>
                <a:solidFill>
                  <a:srgbClr val="000000"/>
                </a:solidFill>
                <a:effectLst/>
                <a:uLnTx/>
                <a:uFillTx/>
              </a:endParaRPr>
            </a:p>
          </p:txBody>
        </p:sp>
        <p:sp>
          <p:nvSpPr>
            <p:cNvPr id="11" name="Text Box 13"/>
            <p:cNvSpPr txBox="1">
              <a:spLocks noChangeArrowheads="1"/>
            </p:cNvSpPr>
            <p:nvPr/>
          </p:nvSpPr>
          <p:spPr bwMode="auto">
            <a:xfrm>
              <a:off x="4456906" y="2510472"/>
              <a:ext cx="338455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ar-SA" altLang="en-US" sz="3600" b="1" kern="0" dirty="0"/>
                <a:t>العمليات</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التفاعلات التي تتم بين عناصر النظام التعليمي</a:t>
              </a:r>
              <a:r>
                <a:rPr kumimoji="0" lang="ar-OM" altLang="en-US" sz="2400" b="1" i="0" u="none" strike="noStrike" kern="0" cap="none" spc="0" normalizeH="0" baseline="0" noProof="0" dirty="0">
                  <a:ln>
                    <a:noFill/>
                  </a:ln>
                  <a:solidFill>
                    <a:srgbClr val="000000"/>
                  </a:solidFill>
                  <a:effectLst/>
                  <a:uLnTx/>
                  <a:uFillTx/>
                </a:rPr>
                <a:t>                    </a:t>
              </a:r>
              <a:r>
                <a:rPr kumimoji="0" lang="ar-SA" altLang="en-US" sz="2400" b="1" i="0" u="none" strike="noStrike" kern="0" cap="none" spc="0" normalizeH="0" baseline="0" noProof="0" dirty="0">
                  <a:ln>
                    <a:noFill/>
                  </a:ln>
                  <a:solidFill>
                    <a:srgbClr val="000000"/>
                  </a:solidFill>
                  <a:effectLst/>
                  <a:uLnTx/>
                  <a:uFillTx/>
                </a:rPr>
                <a:t>(عملية التدريس)  </a:t>
              </a:r>
              <a:endParaRPr kumimoji="0" lang="en-US" altLang="en-US" sz="2400" b="1" i="0" u="none" strike="noStrike" kern="0" cap="none" spc="0" normalizeH="0" baseline="0" noProof="0" dirty="0">
                <a:ln>
                  <a:noFill/>
                </a:ln>
                <a:solidFill>
                  <a:srgbClr val="000000"/>
                </a:solidFill>
                <a:effectLst/>
                <a:uLnTx/>
                <a:uFillTx/>
              </a:endParaRPr>
            </a:p>
          </p:txBody>
        </p:sp>
        <p:sp>
          <p:nvSpPr>
            <p:cNvPr id="12" name="Text Box 14"/>
            <p:cNvSpPr txBox="1">
              <a:spLocks noChangeArrowheads="1"/>
            </p:cNvSpPr>
            <p:nvPr/>
          </p:nvSpPr>
          <p:spPr bwMode="auto">
            <a:xfrm>
              <a:off x="2135189" y="1989139"/>
              <a:ext cx="1800225"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lang="ar-SA" altLang="en-US" sz="3600" b="1" kern="0" dirty="0"/>
                <a:t>المخرجات</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وهي كل ما ينتج عن تفاعل النظام كالتعلم وتتمثل في القدرات التي اكتسبها المتعلم في المجالات المعرفية والوجدانية والنفسحركية</a:t>
              </a:r>
              <a:endParaRPr kumimoji="0" lang="en-US" altLang="en-US" sz="2400" b="1" i="0" u="none" strike="noStrike" kern="0" cap="none" spc="0" normalizeH="0" baseline="0" noProof="0" dirty="0">
                <a:ln>
                  <a:noFill/>
                </a:ln>
                <a:solidFill>
                  <a:srgbClr val="000000"/>
                </a:solidFill>
                <a:effectLst/>
                <a:uLnTx/>
                <a:uFillTx/>
              </a:endParaRPr>
            </a:p>
          </p:txBody>
        </p:sp>
        <p:sp>
          <p:nvSpPr>
            <p:cNvPr id="13" name="Text Box 15"/>
            <p:cNvSpPr txBox="1">
              <a:spLocks noChangeArrowheads="1"/>
            </p:cNvSpPr>
            <p:nvPr/>
          </p:nvSpPr>
          <p:spPr bwMode="auto">
            <a:xfrm>
              <a:off x="4456906" y="4910393"/>
              <a:ext cx="3492501" cy="1200329"/>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ar-SA" altLang="en-US" sz="3600" b="1" kern="0" dirty="0"/>
                <a:t>التغذية الراجعة </a:t>
              </a:r>
              <a:endParaRPr lang="ar-OM" altLang="en-US" sz="3600" b="1" kern="0" dirty="0"/>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ar-SA" altLang="en-US" sz="2400" b="1" i="0" u="none" strike="noStrike" kern="0" cap="none" spc="0" normalizeH="0" baseline="0" noProof="0" dirty="0">
                  <a:ln>
                    <a:noFill/>
                  </a:ln>
                  <a:solidFill>
                    <a:srgbClr val="000000"/>
                  </a:solidFill>
                  <a:effectLst/>
                  <a:uLnTx/>
                  <a:uFillTx/>
                </a:rPr>
                <a:t>ويتم فيها تطوير وتعديل النظام</a:t>
              </a:r>
              <a:endParaRPr kumimoji="0" lang="en-US" altLang="en-US" sz="2400" b="1" i="0" u="none" strike="noStrike" kern="0" cap="none" spc="0" normalizeH="0" baseline="0" noProof="0" dirty="0">
                <a:ln>
                  <a:noFill/>
                </a:ln>
                <a:solidFill>
                  <a:srgbClr val="000000"/>
                </a:solidFill>
                <a:effectLst/>
                <a:uLnTx/>
                <a:uFillTx/>
              </a:endParaRPr>
            </a:p>
          </p:txBody>
        </p:sp>
      </p:grpSp>
      <p:cxnSp>
        <p:nvCxnSpPr>
          <p:cNvPr id="17" name="Straight Arrow Connector 16"/>
          <p:cNvCxnSpPr>
            <a:endCxn id="13" idx="0"/>
          </p:cNvCxnSpPr>
          <p:nvPr/>
        </p:nvCxnSpPr>
        <p:spPr>
          <a:xfrm flipH="1">
            <a:off x="4534372" y="4527018"/>
            <a:ext cx="8568" cy="45395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p:cNvCxnSpPr>
            <a:endCxn id="13" idx="3"/>
          </p:cNvCxnSpPr>
          <p:nvPr/>
        </p:nvCxnSpPr>
        <p:spPr>
          <a:xfrm flipH="1">
            <a:off x="6280622" y="5273985"/>
            <a:ext cx="215900" cy="173953"/>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cxnSp>
        <p:nvCxnSpPr>
          <p:cNvPr id="21" name="Straight Arrow Connector 20"/>
          <p:cNvCxnSpPr/>
          <p:nvPr/>
        </p:nvCxnSpPr>
        <p:spPr>
          <a:xfrm>
            <a:off x="2509515" y="5361254"/>
            <a:ext cx="296862" cy="299994"/>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196281272"/>
      </p:ext>
    </p:extLst>
  </p:cSld>
  <p:clrMapOvr>
    <a:masterClrMapping/>
  </p:clrMapOvr>
  <mc:AlternateContent xmlns:mc="http://schemas.openxmlformats.org/markup-compatibility/2006" xmlns:p14="http://schemas.microsoft.com/office/powerpoint/2010/main">
    <mc:Choice Requires="p14">
      <p:transition spd="slow" p14:dur="2000" advTm="221873"/>
    </mc:Choice>
    <mc:Fallback xmlns="">
      <p:transition spd="slow" advTm="22187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199C227D-D9EB-4C01-9EC5-2AA08E7B7AEE}"/>
              </a:ext>
            </a:extLst>
          </p:cNvPr>
          <p:cNvSpPr txBox="1">
            <a:spLocks noChangeArrowheads="1"/>
          </p:cNvSpPr>
          <p:nvPr/>
        </p:nvSpPr>
        <p:spPr bwMode="auto">
          <a:xfrm>
            <a:off x="457200" y="112899"/>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33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342900"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685800"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028700"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371600" algn="ctr" rtl="1"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sz="4400" b="1" dirty="0">
                <a:solidFill>
                  <a:srgbClr val="C00000"/>
                </a:solidFill>
                <a:latin typeface="Microsoft Uighur" panose="02000000000000000000" pitchFamily="2" charset="-78"/>
                <a:ea typeface="+mn-ea"/>
                <a:cs typeface="Microsoft Uighur" panose="02000000000000000000" pitchFamily="2" charset="-78"/>
              </a:rPr>
              <a:t>أسلوب النظم وتكنولوجيا التعليم</a:t>
            </a:r>
            <a:endParaRPr lang="en-US" altLang="en-US" sz="4400" b="1" dirty="0">
              <a:solidFill>
                <a:srgbClr val="C00000"/>
              </a:solidFill>
              <a:latin typeface="Microsoft Uighur" panose="02000000000000000000" pitchFamily="2" charset="-78"/>
              <a:ea typeface="+mn-ea"/>
              <a:cs typeface="Microsoft Uighur" panose="02000000000000000000" pitchFamily="2" charset="-78"/>
            </a:endParaRPr>
          </a:p>
        </p:txBody>
      </p:sp>
      <p:sp>
        <p:nvSpPr>
          <p:cNvPr id="3" name="Rectangle 3">
            <a:extLst>
              <a:ext uri="{FF2B5EF4-FFF2-40B4-BE49-F238E27FC236}">
                <a16:creationId xmlns:a16="http://schemas.microsoft.com/office/drawing/2014/main" id="{12F98BD8-1032-473F-81F9-0A005EA304A1}"/>
              </a:ext>
            </a:extLst>
          </p:cNvPr>
          <p:cNvSpPr txBox="1">
            <a:spLocks noChangeArrowheads="1"/>
          </p:cNvSpPr>
          <p:nvPr/>
        </p:nvSpPr>
        <p:spPr bwMode="auto">
          <a:xfrm>
            <a:off x="457200" y="13716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57175" indent="-257175"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1pPr>
            <a:lvl2pPr marL="557213" indent="-214313" algn="r" rtl="1" fontAlgn="base">
              <a:spcBef>
                <a:spcPct val="20000"/>
              </a:spcBef>
              <a:spcAft>
                <a:spcPct val="0"/>
              </a:spcAft>
              <a:buClr>
                <a:schemeClr val="folHlink"/>
              </a:buClr>
              <a:buSzPct val="65000"/>
              <a:buFont typeface="Wingdings" panose="05000000000000000000" pitchFamily="2" charset="2"/>
              <a:buChar char="n"/>
              <a:defRPr sz="2100" kern="1200">
                <a:solidFill>
                  <a:schemeClr val="tx1"/>
                </a:solidFill>
                <a:effectLst>
                  <a:outerShdw blurRad="38100" dist="38100" dir="2700000" algn="tl">
                    <a:srgbClr val="000000"/>
                  </a:outerShdw>
                </a:effectLst>
                <a:latin typeface="+mn-lt"/>
                <a:ea typeface="+mn-ea"/>
                <a:cs typeface="+mn-cs"/>
              </a:defRPr>
            </a:lvl2pPr>
            <a:lvl3pPr marL="857250" indent="-171450" algn="r" rtl="1" fontAlgn="base">
              <a:spcBef>
                <a:spcPct val="20000"/>
              </a:spcBef>
              <a:spcAft>
                <a:spcPct val="0"/>
              </a:spcAft>
              <a:buClr>
                <a:schemeClr val="hlink"/>
              </a:buClr>
              <a:buSzPct val="65000"/>
              <a:buFont typeface="Wingdings" panose="05000000000000000000" pitchFamily="2" charset="2"/>
              <a:buChar char="n"/>
              <a:defRPr sz="1800" kern="1200">
                <a:solidFill>
                  <a:schemeClr val="tx1"/>
                </a:solidFill>
                <a:effectLst>
                  <a:outerShdw blurRad="38100" dist="38100" dir="2700000" algn="tl">
                    <a:srgbClr val="000000"/>
                  </a:outerShdw>
                </a:effectLst>
                <a:latin typeface="+mn-lt"/>
                <a:ea typeface="+mn-ea"/>
                <a:cs typeface="+mn-cs"/>
              </a:defRPr>
            </a:lvl3pPr>
            <a:lvl4pPr marL="1200150" indent="-171450" algn="r" rtl="1" fontAlgn="base">
              <a:spcBef>
                <a:spcPct val="20000"/>
              </a:spcBef>
              <a:spcAft>
                <a:spcPct val="0"/>
              </a:spcAft>
              <a:buClr>
                <a:schemeClr val="fo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4pPr>
            <a:lvl5pPr marL="1543050" indent="-171450" algn="r" rtl="1" fontAlgn="base">
              <a:spcBef>
                <a:spcPct val="20000"/>
              </a:spcBef>
              <a:spcAft>
                <a:spcPct val="0"/>
              </a:spcAft>
              <a:buClr>
                <a:schemeClr va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57175" marR="0" lvl="0" indent="-257175" algn="justLow" defTabSz="914400" rtl="1" eaLnBrk="1" fontAlgn="base" latinLnBrk="0" hangingPunct="1">
              <a:lnSpc>
                <a:spcPct val="90000"/>
              </a:lnSpc>
              <a:spcBef>
                <a:spcPct val="20000"/>
              </a:spcBef>
              <a:spcAft>
                <a:spcPct val="0"/>
              </a:spcAft>
              <a:buClr>
                <a:srgbClr val="00CCFF"/>
              </a:buClr>
              <a:buSzPct val="65000"/>
              <a:buFont typeface="Wingdings" panose="05000000000000000000" pitchFamily="2" charset="2"/>
              <a:buNone/>
              <a:tabLst/>
              <a:defRPr/>
            </a:pPr>
            <a:r>
              <a:rPr kumimoji="0" lang="ar-SA" altLang="en-US" sz="18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Tahoma"/>
                <a:ea typeface="+mn-ea"/>
                <a:cs typeface="Arial"/>
              </a:rPr>
              <a:t>    </a:t>
            </a:r>
            <a:r>
              <a:rPr lang="ar-SA" altLang="en-US" sz="3200" b="1" dirty="0">
                <a:latin typeface="Microsoft Uighur" panose="02000000000000000000" pitchFamily="2" charset="-78"/>
                <a:cs typeface="Microsoft Uighur" panose="02000000000000000000" pitchFamily="2" charset="-78"/>
              </a:rPr>
              <a:t>أسلوب النظم هو أسلوب لتحديد المشكلات وحلها ذلك أن النظام هو مجموعة من العناصر التي تعمل كوحدة واحده وتتكامل في تفاعلها وعلاقاتها من اجل تحقيق وظيفة محدده أو هدف معين وعندما نقوم بتحديد الأجزاء التي يتألف منها النظام ثم نحدد العلاقات بين هذه الأجزاء كلها وبين كل جزء وآخر من ناحية وبين الأجزاء وعلاقاتها من ناحية أخرى هذا يعني أننا أخذنا      (بأسلوب النظم)</a:t>
            </a:r>
          </a:p>
          <a:p>
            <a:pPr marL="257175" marR="0" lvl="0" indent="-257175" algn="just" defTabSz="914400" rtl="1" eaLnBrk="1" fontAlgn="base" latinLnBrk="0" hangingPunct="1">
              <a:lnSpc>
                <a:spcPct val="90000"/>
              </a:lnSpc>
              <a:spcBef>
                <a:spcPct val="20000"/>
              </a:spcBef>
              <a:spcAft>
                <a:spcPct val="0"/>
              </a:spcAft>
              <a:buClr>
                <a:srgbClr val="00CCFF"/>
              </a:buClr>
              <a:buSzPct val="65000"/>
              <a:buFont typeface="Wingdings" panose="05000000000000000000" pitchFamily="2" charset="2"/>
              <a:buNone/>
              <a:tabLst/>
              <a:defRPr/>
            </a:pPr>
            <a:r>
              <a:rPr lang="ar-SA" altLang="en-US" sz="3200" b="1" dirty="0">
                <a:latin typeface="Microsoft Uighur" panose="02000000000000000000" pitchFamily="2" charset="-78"/>
                <a:cs typeface="Microsoft Uighur" panose="02000000000000000000" pitchFamily="2" charset="-78"/>
              </a:rPr>
              <a:t>وإذا ما تم استخدامه في النظام التربوي فيمكن تعريف أسلوب النظم على أنه:  نمط في التفكير وأسلوب معالجة له خطوات أو مراحل عمل وهي تحديد الأهداف وتحليل عناصر النظام والتنفيذ والتقويم والتغذية الراجعة وذلك من أجل التنبؤ بمدى تحقيق أهداف التعليم.</a:t>
            </a:r>
          </a:p>
          <a:p>
            <a:pPr marL="257175" marR="0" lvl="0" indent="-257175" algn="just" defTabSz="914400" rtl="1" eaLnBrk="1" fontAlgn="base" latinLnBrk="0" hangingPunct="1">
              <a:lnSpc>
                <a:spcPct val="90000"/>
              </a:lnSpc>
              <a:spcBef>
                <a:spcPct val="20000"/>
              </a:spcBef>
              <a:spcAft>
                <a:spcPct val="0"/>
              </a:spcAft>
              <a:buClr>
                <a:srgbClr val="00CCFF"/>
              </a:buClr>
              <a:buSzPct val="65000"/>
              <a:buFont typeface="Wingdings" panose="05000000000000000000" pitchFamily="2" charset="2"/>
              <a:buNone/>
              <a:tabLst/>
              <a:defRPr/>
            </a:pPr>
            <a:endParaRPr kumimoji="0" lang="en-US" altLang="en-US" sz="1800" b="1" i="0" u="sng" strike="noStrike" kern="1200" cap="none" spc="0" normalizeH="0" baseline="0" noProof="0" dirty="0">
              <a:ln>
                <a:noFill/>
              </a:ln>
              <a:solidFill>
                <a:srgbClr val="FFFFFF"/>
              </a:solidFill>
              <a:effectLst>
                <a:outerShdw blurRad="38100" dist="38100" dir="2700000" algn="tl">
                  <a:srgbClr val="000000"/>
                </a:outerShdw>
              </a:effectLst>
              <a:uLnTx/>
              <a:uFillTx/>
              <a:latin typeface="Tahoma"/>
              <a:ea typeface="+mn-ea"/>
              <a:cs typeface="Arial"/>
            </a:endParaRPr>
          </a:p>
        </p:txBody>
      </p:sp>
    </p:spTree>
    <p:extLst>
      <p:ext uri="{BB962C8B-B14F-4D97-AF65-F5344CB8AC3E}">
        <p14:creationId xmlns:p14="http://schemas.microsoft.com/office/powerpoint/2010/main" val="779663200"/>
      </p:ext>
    </p:extLst>
  </p:cSld>
  <p:clrMapOvr>
    <a:masterClrMapping/>
  </p:clrMapOvr>
  <mc:AlternateContent xmlns:mc="http://schemas.openxmlformats.org/markup-compatibility/2006" xmlns:p14="http://schemas.microsoft.com/office/powerpoint/2010/main">
    <mc:Choice Requires="p14">
      <p:transition spd="slow" p14:dur="2000" advTm="163925"/>
    </mc:Choice>
    <mc:Fallback xmlns="">
      <p:transition spd="slow" advTm="16392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550976D-7453-4B40-B687-37F265ABE1A9}"/>
              </a:ext>
            </a:extLst>
          </p:cNvPr>
          <p:cNvSpPr txBox="1">
            <a:spLocks noChangeArrowheads="1"/>
          </p:cNvSpPr>
          <p:nvPr/>
        </p:nvSpPr>
        <p:spPr bwMode="auto">
          <a:xfrm>
            <a:off x="438539" y="398295"/>
            <a:ext cx="8229600" cy="1609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defPPr>
              <a:defRPr lang="ar-OM"/>
            </a:defPPr>
            <a:lvl1pPr marR="0" lvl="0" indent="0" algn="ctr" fontAlgn="base">
              <a:lnSpc>
                <a:spcPct val="100000"/>
              </a:lnSpc>
              <a:spcBef>
                <a:spcPct val="0"/>
              </a:spcBef>
              <a:spcAft>
                <a:spcPct val="0"/>
              </a:spcAft>
              <a:buClrTx/>
              <a:buSzTx/>
              <a:buFontTx/>
              <a:buNone/>
              <a:tabLst/>
              <a:defRPr kumimoji="0" b="1" i="0" u="none" strike="noStrike" cap="none" spc="0" normalizeH="0" baseline="0">
                <a:ln>
                  <a:noFill/>
                </a:ln>
                <a:solidFill>
                  <a:srgbClr val="E5FFFF"/>
                </a:solidFill>
                <a:effectLst>
                  <a:outerShdw blurRad="38100" dist="38100" dir="2700000" algn="tl">
                    <a:srgbClr val="000000"/>
                  </a:outerShdw>
                </a:effectLst>
                <a:uLnTx/>
                <a:uFillTx/>
                <a:latin typeface="Tahoma"/>
                <a:ea typeface="+mj-ea"/>
                <a:cs typeface="Arial"/>
              </a:defRPr>
            </a:lvl1pPr>
            <a:lvl2pPr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342900"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685800"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028700"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371600" algn="ctr" fontAlgn="base">
              <a:spcBef>
                <a:spcPct val="0"/>
              </a:spcBef>
              <a:spcAft>
                <a:spcPct val="0"/>
              </a:spcAft>
              <a:defRPr sz="33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algn="just"/>
            <a:r>
              <a:rPr lang="ar-SA" altLang="en-US" sz="3200" dirty="0">
                <a:solidFill>
                  <a:schemeClr val="bg1"/>
                </a:solidFill>
                <a:latin typeface="Microsoft Uighur" panose="02000000000000000000" pitchFamily="2" charset="-78"/>
                <a:ea typeface="+mn-ea"/>
                <a:cs typeface="Microsoft Uighur" panose="02000000000000000000" pitchFamily="2" charset="-78"/>
              </a:rPr>
              <a:t>وبما </a:t>
            </a:r>
            <a:r>
              <a:rPr lang="ar-SA" altLang="en-US" sz="3200" dirty="0">
                <a:solidFill>
                  <a:schemeClr val="tx1"/>
                </a:solidFill>
                <a:latin typeface="Microsoft Uighur" panose="02000000000000000000" pitchFamily="2" charset="-78"/>
                <a:ea typeface="+mn-ea"/>
                <a:cs typeface="Microsoft Uighur" panose="02000000000000000000" pitchFamily="2" charset="-78"/>
              </a:rPr>
              <a:t>ان تكنولوجيا التعليم عملية نظامية لتخطيط وتصميم وتنفيذ وتقويم عمليات التعلم والتعليم فضلا عن أنها منهج في العمل وأسلوب في حل المشكلات فهي بذلك تعتمد على أسلوب النظم ليشمل تخطيط وتنظيم وتقويم العملية التربوية كاملة </a:t>
            </a:r>
            <a:endParaRPr lang="en-US" altLang="en-US" sz="3200" dirty="0">
              <a:solidFill>
                <a:schemeClr val="tx1"/>
              </a:solidFill>
              <a:latin typeface="Microsoft Uighur" panose="02000000000000000000" pitchFamily="2" charset="-78"/>
              <a:ea typeface="+mn-ea"/>
              <a:cs typeface="Microsoft Uighur" panose="02000000000000000000" pitchFamily="2" charset="-78"/>
            </a:endParaRPr>
          </a:p>
        </p:txBody>
      </p:sp>
      <p:sp>
        <p:nvSpPr>
          <p:cNvPr id="5" name="Rectangle 3">
            <a:extLst>
              <a:ext uri="{FF2B5EF4-FFF2-40B4-BE49-F238E27FC236}">
                <a16:creationId xmlns:a16="http://schemas.microsoft.com/office/drawing/2014/main" id="{AC8CFE0D-FB02-4004-969D-487BF601A367}"/>
              </a:ext>
            </a:extLst>
          </p:cNvPr>
          <p:cNvSpPr txBox="1">
            <a:spLocks noChangeArrowheads="1"/>
          </p:cNvSpPr>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57175" indent="-257175"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1pPr>
            <a:lvl2pPr marL="557213" indent="-214313" algn="r" rtl="1" fontAlgn="base">
              <a:spcBef>
                <a:spcPct val="20000"/>
              </a:spcBef>
              <a:spcAft>
                <a:spcPct val="0"/>
              </a:spcAft>
              <a:buClr>
                <a:schemeClr val="folHlink"/>
              </a:buClr>
              <a:buSzPct val="65000"/>
              <a:buFont typeface="Wingdings" panose="05000000000000000000" pitchFamily="2" charset="2"/>
              <a:buChar char="n"/>
              <a:defRPr sz="2100" kern="1200">
                <a:solidFill>
                  <a:schemeClr val="tx1"/>
                </a:solidFill>
                <a:effectLst>
                  <a:outerShdw blurRad="38100" dist="38100" dir="2700000" algn="tl">
                    <a:srgbClr val="000000"/>
                  </a:outerShdw>
                </a:effectLst>
                <a:latin typeface="+mn-lt"/>
                <a:ea typeface="+mn-ea"/>
                <a:cs typeface="+mn-cs"/>
              </a:defRPr>
            </a:lvl2pPr>
            <a:lvl3pPr marL="857250" indent="-171450" algn="r" rtl="1" fontAlgn="base">
              <a:spcBef>
                <a:spcPct val="20000"/>
              </a:spcBef>
              <a:spcAft>
                <a:spcPct val="0"/>
              </a:spcAft>
              <a:buClr>
                <a:schemeClr val="hlink"/>
              </a:buClr>
              <a:buSzPct val="65000"/>
              <a:buFont typeface="Wingdings" panose="05000000000000000000" pitchFamily="2" charset="2"/>
              <a:buChar char="n"/>
              <a:defRPr sz="1800" kern="1200">
                <a:solidFill>
                  <a:schemeClr val="tx1"/>
                </a:solidFill>
                <a:effectLst>
                  <a:outerShdw blurRad="38100" dist="38100" dir="2700000" algn="tl">
                    <a:srgbClr val="000000"/>
                  </a:outerShdw>
                </a:effectLst>
                <a:latin typeface="+mn-lt"/>
                <a:ea typeface="+mn-ea"/>
                <a:cs typeface="+mn-cs"/>
              </a:defRPr>
            </a:lvl3pPr>
            <a:lvl4pPr marL="1200150" indent="-171450" algn="r" rtl="1" fontAlgn="base">
              <a:spcBef>
                <a:spcPct val="20000"/>
              </a:spcBef>
              <a:spcAft>
                <a:spcPct val="0"/>
              </a:spcAft>
              <a:buClr>
                <a:schemeClr val="fo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4pPr>
            <a:lvl5pPr marL="1543050" indent="-171450" algn="r" rtl="1" fontAlgn="base">
              <a:spcBef>
                <a:spcPct val="20000"/>
              </a:spcBef>
              <a:spcAft>
                <a:spcPct val="0"/>
              </a:spcAft>
              <a:buClr>
                <a:schemeClr val="hlink"/>
              </a:buClr>
              <a:buSzPct val="65000"/>
              <a:buFont typeface="Wingdings" panose="05000000000000000000" pitchFamily="2" charset="2"/>
              <a:buChar char="n"/>
              <a:defRPr sz="1500" kern="1200">
                <a:solidFill>
                  <a:schemeClr val="tx1"/>
                </a:solidFill>
                <a:effectLst>
                  <a:outerShdw blurRad="38100" dist="38100" dir="2700000" algn="tl">
                    <a:srgbClr val="000000"/>
                  </a:outerShdw>
                </a:effectLst>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a:spcBef>
                <a:spcPct val="0"/>
              </a:spcBef>
              <a:buClrTx/>
              <a:buSzTx/>
              <a:buNone/>
              <a:defRPr/>
            </a:pPr>
            <a:r>
              <a:rPr lang="ar-SA" altLang="en-US" sz="3200" b="1" dirty="0">
                <a:solidFill>
                  <a:srgbClr val="C00000"/>
                </a:solidFill>
                <a:latin typeface="Microsoft Uighur" panose="02000000000000000000" pitchFamily="2" charset="-78"/>
                <a:cs typeface="Microsoft Uighur" panose="02000000000000000000" pitchFamily="2" charset="-78"/>
              </a:rPr>
              <a:t>إذن</a:t>
            </a:r>
            <a:r>
              <a:rPr kumimoji="0" lang="ar-SA" altLang="en-US" sz="3000" b="0" i="0" u="none" strike="noStrike" kern="1200" cap="none" spc="0" normalizeH="0" baseline="0" noProof="0" dirty="0">
                <a:ln>
                  <a:noFill/>
                </a:ln>
                <a:solidFill>
                  <a:srgbClr val="C00000"/>
                </a:solidFill>
                <a:effectLst>
                  <a:outerShdw blurRad="38100" dist="38100" dir="2700000" algn="tl">
                    <a:srgbClr val="000000"/>
                  </a:outerShdw>
                </a:effectLst>
                <a:uLnTx/>
                <a:uFillTx/>
                <a:latin typeface="Tahoma"/>
                <a:ea typeface="+mn-ea"/>
                <a:cs typeface="Arial"/>
              </a:rPr>
              <a:t> </a:t>
            </a:r>
            <a:r>
              <a:rPr lang="ar-SA" altLang="en-US" sz="3200" b="1" dirty="0">
                <a:solidFill>
                  <a:srgbClr val="C00000"/>
                </a:solidFill>
                <a:latin typeface="Microsoft Uighur" panose="02000000000000000000" pitchFamily="2" charset="-78"/>
                <a:cs typeface="Microsoft Uighur" panose="02000000000000000000" pitchFamily="2" charset="-78"/>
              </a:rPr>
              <a:t>أين يلتقي أسلوب النظم مع تكنولوجيا التعليم؟</a:t>
            </a:r>
          </a:p>
          <a:p>
            <a:pPr marL="0" lvl="0" indent="0" algn="ctr">
              <a:spcBef>
                <a:spcPct val="0"/>
              </a:spcBef>
              <a:buClrTx/>
              <a:buSzTx/>
              <a:buNone/>
              <a:defRPr/>
            </a:pPr>
            <a:r>
              <a:rPr lang="ar-SA" altLang="en-US" sz="3200" b="1" dirty="0">
                <a:latin typeface="Microsoft Uighur" panose="02000000000000000000" pitchFamily="2" charset="-78"/>
                <a:cs typeface="Microsoft Uighur" panose="02000000000000000000" pitchFamily="2" charset="-78"/>
              </a:rPr>
              <a:t> الهدف فكلاهما يتمحور حول المتعلم </a:t>
            </a:r>
          </a:p>
          <a:p>
            <a:pPr marL="0" lvl="0" indent="0" algn="ctr">
              <a:spcBef>
                <a:spcPct val="0"/>
              </a:spcBef>
              <a:buClrTx/>
              <a:buSzTx/>
              <a:buNone/>
              <a:defRPr/>
            </a:pPr>
            <a:r>
              <a:rPr lang="ar-SA" altLang="en-US" sz="3200" b="1" dirty="0">
                <a:latin typeface="Microsoft Uighur" panose="02000000000000000000" pitchFamily="2" charset="-78"/>
                <a:cs typeface="Microsoft Uighur" panose="02000000000000000000" pitchFamily="2" charset="-78"/>
              </a:rPr>
              <a:t>منهجية في التفكير وطريقة في معالجة المشكلات فكلاهما يساعد في التنبؤ بمدى تحقيق أهداف التعليم</a:t>
            </a:r>
          </a:p>
          <a:p>
            <a:pPr marL="0" lvl="0" indent="0" algn="ctr">
              <a:spcBef>
                <a:spcPct val="0"/>
              </a:spcBef>
              <a:buClrTx/>
              <a:buSzTx/>
              <a:buNone/>
              <a:defRPr/>
            </a:pPr>
            <a:r>
              <a:rPr lang="ar-SA" altLang="en-US" sz="3200" b="1" dirty="0">
                <a:solidFill>
                  <a:srgbClr val="C00000"/>
                </a:solidFill>
                <a:latin typeface="Microsoft Uighur" panose="02000000000000000000" pitchFamily="2" charset="-78"/>
                <a:cs typeface="Microsoft Uighur" panose="02000000000000000000" pitchFamily="2" charset="-78"/>
              </a:rPr>
              <a:t>ولكن لماذا نستخدم أسلوب النظم ؟ </a:t>
            </a:r>
          </a:p>
          <a:p>
            <a:pPr marL="0" lvl="0" indent="0" algn="ctr">
              <a:spcBef>
                <a:spcPct val="0"/>
              </a:spcBef>
              <a:buClrTx/>
              <a:buSzTx/>
              <a:buNone/>
              <a:defRPr/>
            </a:pPr>
            <a:r>
              <a:rPr lang="ar-SA" altLang="en-US" sz="3200" b="1" dirty="0">
                <a:solidFill>
                  <a:schemeClr val="bg1"/>
                </a:solidFill>
                <a:latin typeface="Microsoft Uighur" panose="02000000000000000000" pitchFamily="2" charset="-78"/>
                <a:cs typeface="Microsoft Uighur" panose="02000000000000000000" pitchFamily="2" charset="-78"/>
              </a:rPr>
              <a:t>    </a:t>
            </a:r>
            <a:r>
              <a:rPr lang="ar-SA" altLang="en-US" sz="3200" b="1" dirty="0">
                <a:latin typeface="Microsoft Uighur" panose="02000000000000000000" pitchFamily="2" charset="-78"/>
                <a:cs typeface="Microsoft Uighur" panose="02000000000000000000" pitchFamily="2" charset="-78"/>
              </a:rPr>
              <a:t>إن اسلوب النظم وسيلة للتخطيط والتنظيم المتقن لتصميم النظام التعليمي وتطويره عل</a:t>
            </a:r>
            <a:r>
              <a:rPr lang="ar-OM" altLang="en-US" sz="3200" b="1" dirty="0">
                <a:latin typeface="Microsoft Uighur" panose="02000000000000000000" pitchFamily="2" charset="-78"/>
                <a:cs typeface="Microsoft Uighur" panose="02000000000000000000" pitchFamily="2" charset="-78"/>
              </a:rPr>
              <a:t>ى</a:t>
            </a:r>
            <a:r>
              <a:rPr lang="ar-SA" altLang="en-US" sz="3200" b="1" dirty="0">
                <a:latin typeface="Microsoft Uighur" panose="02000000000000000000" pitchFamily="2" charset="-78"/>
                <a:cs typeface="Microsoft Uighur" panose="02000000000000000000" pitchFamily="2" charset="-78"/>
              </a:rPr>
              <a:t> نحو نظامي كما انه يمكن المعلمين تحديد المشكلات ووضع الحلول المناسبة لها</a:t>
            </a:r>
            <a:endParaRPr lang="en-US" altLang="en-US" sz="3200" b="1" dirty="0">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4070800887"/>
      </p:ext>
    </p:extLst>
  </p:cSld>
  <p:clrMapOvr>
    <a:masterClrMapping/>
  </p:clrMapOvr>
  <mc:AlternateContent xmlns:mc="http://schemas.openxmlformats.org/markup-compatibility/2006" xmlns:p14="http://schemas.microsoft.com/office/powerpoint/2010/main">
    <mc:Choice Requires="p14">
      <p:transition spd="slow" p14:dur="2000" advTm="113074"/>
    </mc:Choice>
    <mc:Fallback xmlns="">
      <p:transition spd="slow" advTm="113074"/>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1264</TotalTime>
  <Words>920</Words>
  <Application>Microsoft Office PowerPoint</Application>
  <PresentationFormat>عرض على الشاشة (4:3)</PresentationFormat>
  <Paragraphs>45</Paragraphs>
  <Slides>10</Slides>
  <Notes>1</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10</vt:i4>
      </vt:variant>
    </vt:vector>
  </HeadingPairs>
  <TitlesOfParts>
    <vt:vector size="16" baseType="lpstr">
      <vt:lpstr>Arial</vt:lpstr>
      <vt:lpstr>Calibri</vt:lpstr>
      <vt:lpstr>Microsoft Uighur</vt:lpstr>
      <vt:lpstr>Tahoma</vt:lpstr>
      <vt:lpstr>Wingdings</vt:lpstr>
      <vt:lpstr>Office Theme</vt:lpstr>
      <vt:lpstr>المخرج العام للبرنامج :   يستقصي المفاهيم والنظريات والأسس الفلسفية والتربوية ذات الصلة بالمجال التربوي.   بنهاية هذه الوحدة التعليمية ستكون قادراً على :    التعرف على مفهوم تكنولوجيا التعليم وتطورها وأهميتها في العملية التربوية وأثرها والدور الجديد لكل    من المعلم والمتعلم وعلاقتها بأسلوب النظم.   المخرج العام للوحدة التعليمية :   ربط مفاهيم ونظريات تكنولوجيا التعليم في العملية التعليمية التعلمية </vt:lpstr>
      <vt:lpstr>علاقة تكنولوجيا التعليم بأسلوب النظم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64</cp:revision>
  <dcterms:created xsi:type="dcterms:W3CDTF">2015-08-04T05:55:31Z</dcterms:created>
  <dcterms:modified xsi:type="dcterms:W3CDTF">2022-09-09T08:28:22Z</dcterms:modified>
</cp:coreProperties>
</file>