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99" r:id="rId3"/>
    <p:sldId id="289" r:id="rId4"/>
    <p:sldId id="293" r:id="rId5"/>
    <p:sldId id="300" r:id="rId6"/>
    <p:sldId id="259" r:id="rId7"/>
  </p:sldIdLst>
  <p:sldSz cx="18288000" cy="13716000"/>
  <p:notesSz cx="6858000" cy="9144000"/>
  <p:defaultText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6"/>
    <a:srgbClr val="09223F"/>
    <a:srgbClr val="F2F2F2"/>
    <a:srgbClr val="DA937E"/>
    <a:srgbClr val="3D4E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77"/>
    <p:restoredTop sz="94500"/>
  </p:normalViewPr>
  <p:slideViewPr>
    <p:cSldViewPr showGuides="1">
      <p:cViewPr varScale="1">
        <p:scale>
          <a:sx n="29" d="100"/>
          <a:sy n="29" d="100"/>
        </p:scale>
        <p:origin x="1224"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CCAA1-C542-4C4B-BB74-79A549648D11}" type="datetimeFigureOut">
              <a:rPr lang="en-US" smtClean="0"/>
              <a:t>11/11/2022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DF56D-B523-F840-AD0F-AF81F6B5DF3D}" type="slidenum">
              <a:rPr lang="en-US" smtClean="0"/>
              <a:t>‹#›</a:t>
            </a:fld>
            <a:endParaRPr lang="en-US"/>
          </a:p>
        </p:txBody>
      </p:sp>
    </p:spTree>
    <p:extLst>
      <p:ext uri="{BB962C8B-B14F-4D97-AF65-F5344CB8AC3E}">
        <p14:creationId xmlns:p14="http://schemas.microsoft.com/office/powerpoint/2010/main" val="783368690"/>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DA937E"/>
              </a:solidFill>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1</a:t>
            </a:fld>
            <a:endParaRPr lang="en-US"/>
          </a:p>
        </p:txBody>
      </p:sp>
    </p:spTree>
    <p:extLst>
      <p:ext uri="{BB962C8B-B14F-4D97-AF65-F5344CB8AC3E}">
        <p14:creationId xmlns:p14="http://schemas.microsoft.com/office/powerpoint/2010/main" val="1102520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DF56D-B523-F840-AD0F-AF81F6B5DF3D}" type="slidenum">
              <a:rPr lang="en-US" smtClean="0"/>
              <a:t>3</a:t>
            </a:fld>
            <a:endParaRPr lang="en-US"/>
          </a:p>
        </p:txBody>
      </p:sp>
    </p:spTree>
    <p:extLst>
      <p:ext uri="{BB962C8B-B14F-4D97-AF65-F5344CB8AC3E}">
        <p14:creationId xmlns:p14="http://schemas.microsoft.com/office/powerpoint/2010/main" val="3377042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DF56D-B523-F840-AD0F-AF81F6B5DF3D}" type="slidenum">
              <a:rPr lang="en-US" smtClean="0"/>
              <a:t>4</a:t>
            </a:fld>
            <a:endParaRPr lang="en-US"/>
          </a:p>
        </p:txBody>
      </p:sp>
    </p:spTree>
    <p:extLst>
      <p:ext uri="{BB962C8B-B14F-4D97-AF65-F5344CB8AC3E}">
        <p14:creationId xmlns:p14="http://schemas.microsoft.com/office/powerpoint/2010/main" val="1649552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0"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91732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17/04/1444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5302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7"/>
            <a:ext cx="4114800" cy="11703050"/>
          </a:xfrm>
        </p:spPr>
        <p:txBody>
          <a:bodyPr vert="eaVert"/>
          <a:lstStyle/>
          <a:p>
            <a:r>
              <a:rPr lang="en-US"/>
              <a:t>Click to edit Master title style</a:t>
            </a:r>
            <a:endParaRPr lang="ar-OM"/>
          </a:p>
        </p:txBody>
      </p:sp>
      <p:sp>
        <p:nvSpPr>
          <p:cNvPr id="3" name="Vertical Text Placeholder 2"/>
          <p:cNvSpPr>
            <a:spLocks noGrp="1"/>
          </p:cNvSpPr>
          <p:nvPr>
            <p:ph type="body" orient="vert" idx="1"/>
          </p:nvPr>
        </p:nvSpPr>
        <p:spPr>
          <a:xfrm>
            <a:off x="914400" y="549277"/>
            <a:ext cx="12039600" cy="1170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17/04/1444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797670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17/04/1444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886908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2"/>
          <p:cNvSpPr>
            <a:spLocks noGrp="1"/>
          </p:cNvSpPr>
          <p:nvPr>
            <p:ph type="pic" sz="quarter" idx="16"/>
          </p:nvPr>
        </p:nvSpPr>
        <p:spPr>
          <a:xfrm>
            <a:off x="0" y="737320"/>
            <a:ext cx="4569630" cy="579120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17"/>
          </p:nvPr>
        </p:nvSpPr>
        <p:spPr>
          <a:xfrm>
            <a:off x="4569630" y="737320"/>
            <a:ext cx="4569630" cy="579120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18"/>
          </p:nvPr>
        </p:nvSpPr>
        <p:spPr>
          <a:xfrm>
            <a:off x="9144000" y="737320"/>
            <a:ext cx="4569630" cy="5791200"/>
          </a:xfrm>
          <a:solidFill>
            <a:schemeClr val="bg1">
              <a:lumMod val="95000"/>
            </a:schemeClr>
          </a:solidFill>
        </p:spPr>
        <p:txBody>
          <a:bodyPr>
            <a:normAutofit/>
          </a:bodyPr>
          <a:lstStyle>
            <a:lvl1pPr>
              <a:defRPr sz="2101"/>
            </a:lvl1pPr>
          </a:lstStyle>
          <a:p>
            <a:endParaRPr lang="en-US"/>
          </a:p>
        </p:txBody>
      </p:sp>
      <p:sp>
        <p:nvSpPr>
          <p:cNvPr id="10" name="Picture Placeholder 2"/>
          <p:cNvSpPr>
            <a:spLocks noGrp="1"/>
          </p:cNvSpPr>
          <p:nvPr>
            <p:ph type="pic" sz="quarter" idx="19"/>
          </p:nvPr>
        </p:nvSpPr>
        <p:spPr>
          <a:xfrm>
            <a:off x="13713630" y="737320"/>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13701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9"/>
          </p:nvPr>
        </p:nvSpPr>
        <p:spPr>
          <a:xfrm>
            <a:off x="-27499" y="737320"/>
            <a:ext cx="6105166" cy="1224136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20"/>
          </p:nvPr>
        </p:nvSpPr>
        <p:spPr>
          <a:xfrm>
            <a:off x="6105168" y="737320"/>
            <a:ext cx="6077666" cy="1224136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21"/>
          </p:nvPr>
        </p:nvSpPr>
        <p:spPr>
          <a:xfrm>
            <a:off x="12210334" y="737320"/>
            <a:ext cx="6077666" cy="1224136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899110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1"/>
          <p:cNvSpPr>
            <a:spLocks noGrp="1"/>
          </p:cNvSpPr>
          <p:nvPr>
            <p:ph type="pic" sz="quarter" idx="26"/>
          </p:nvPr>
        </p:nvSpPr>
        <p:spPr>
          <a:xfrm>
            <a:off x="0" y="8442176"/>
            <a:ext cx="18288000" cy="4457700"/>
          </a:xfrm>
        </p:spPr>
      </p:sp>
    </p:spTree>
    <p:extLst>
      <p:ext uri="{BB962C8B-B14F-4D97-AF65-F5344CB8AC3E}">
        <p14:creationId xmlns:p14="http://schemas.microsoft.com/office/powerpoint/2010/main" val="35988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2"/>
          <p:cNvSpPr>
            <a:spLocks noGrp="1"/>
          </p:cNvSpPr>
          <p:nvPr>
            <p:ph type="pic" sz="quarter" idx="16"/>
          </p:nvPr>
        </p:nvSpPr>
        <p:spPr>
          <a:xfrm>
            <a:off x="0" y="7146032"/>
            <a:ext cx="4569630" cy="5791200"/>
          </a:xfrm>
          <a:solidFill>
            <a:schemeClr val="bg1">
              <a:lumMod val="95000"/>
            </a:schemeClr>
          </a:solidFill>
        </p:spPr>
        <p:txBody>
          <a:bodyPr>
            <a:normAutofit/>
          </a:bodyPr>
          <a:lstStyle>
            <a:lvl1pPr>
              <a:defRPr sz="2101"/>
            </a:lvl1pPr>
          </a:lstStyle>
          <a:p>
            <a:endParaRPr lang="en-US"/>
          </a:p>
        </p:txBody>
      </p:sp>
      <p:sp>
        <p:nvSpPr>
          <p:cNvPr id="11" name="Picture Placeholder 2"/>
          <p:cNvSpPr>
            <a:spLocks noGrp="1"/>
          </p:cNvSpPr>
          <p:nvPr>
            <p:ph type="pic" sz="quarter" idx="17"/>
          </p:nvPr>
        </p:nvSpPr>
        <p:spPr>
          <a:xfrm>
            <a:off x="4569630" y="7146032"/>
            <a:ext cx="4569630" cy="5791200"/>
          </a:xfrm>
          <a:solidFill>
            <a:schemeClr val="bg1">
              <a:lumMod val="95000"/>
            </a:schemeClr>
          </a:solidFill>
        </p:spPr>
        <p:txBody>
          <a:bodyPr>
            <a:normAutofit/>
          </a:bodyPr>
          <a:lstStyle>
            <a:lvl1pPr>
              <a:defRPr sz="2101"/>
            </a:lvl1pPr>
          </a:lstStyle>
          <a:p>
            <a:endParaRPr lang="en-US"/>
          </a:p>
        </p:txBody>
      </p:sp>
      <p:sp>
        <p:nvSpPr>
          <p:cNvPr id="12" name="Picture Placeholder 2"/>
          <p:cNvSpPr>
            <a:spLocks noGrp="1"/>
          </p:cNvSpPr>
          <p:nvPr>
            <p:ph type="pic" sz="quarter" idx="18"/>
          </p:nvPr>
        </p:nvSpPr>
        <p:spPr>
          <a:xfrm>
            <a:off x="9144000" y="7146032"/>
            <a:ext cx="4569630" cy="5791200"/>
          </a:xfrm>
          <a:solidFill>
            <a:schemeClr val="bg1">
              <a:lumMod val="95000"/>
            </a:schemeClr>
          </a:solidFill>
        </p:spPr>
        <p:txBody>
          <a:bodyPr>
            <a:normAutofit/>
          </a:bodyPr>
          <a:lstStyle>
            <a:lvl1pPr>
              <a:defRPr sz="2101"/>
            </a:lvl1pPr>
          </a:lstStyle>
          <a:p>
            <a:endParaRPr lang="en-US"/>
          </a:p>
        </p:txBody>
      </p:sp>
      <p:sp>
        <p:nvSpPr>
          <p:cNvPr id="13" name="Picture Placeholder 2"/>
          <p:cNvSpPr>
            <a:spLocks noGrp="1"/>
          </p:cNvSpPr>
          <p:nvPr>
            <p:ph type="pic" sz="quarter" idx="19"/>
          </p:nvPr>
        </p:nvSpPr>
        <p:spPr>
          <a:xfrm>
            <a:off x="13713630" y="7146032"/>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3865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p:cNvSpPr>
            <a:spLocks noGrp="1"/>
          </p:cNvSpPr>
          <p:nvPr>
            <p:ph type="pic" sz="quarter" idx="24"/>
          </p:nvPr>
        </p:nvSpPr>
        <p:spPr>
          <a:xfrm>
            <a:off x="11581985"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292548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F00E5-FE97-4F0C-9773-7299A5E6E81B}" type="datetimeFigureOut">
              <a:rPr lang="ar-OM" smtClean="0"/>
              <a:t>17/04/1444</a:t>
            </a:fld>
            <a:endParaRPr lang="ar-OM"/>
          </a:p>
        </p:txBody>
      </p:sp>
      <p:sp>
        <p:nvSpPr>
          <p:cNvPr id="3" name="Footer Placeholder 2"/>
          <p:cNvSpPr>
            <a:spLocks noGrp="1"/>
          </p:cNvSpPr>
          <p:nvPr>
            <p:ph type="ftr" sz="quarter" idx="11"/>
          </p:nvPr>
        </p:nvSpPr>
        <p:spPr/>
        <p:txBody>
          <a:bodyPr/>
          <a:lstStyle/>
          <a:p>
            <a:endParaRPr lang="ar-OM"/>
          </a:p>
        </p:txBody>
      </p:sp>
      <p:sp>
        <p:nvSpPr>
          <p:cNvPr id="4" name="Slide Number Placeholder 3"/>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810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1" y="546100"/>
            <a:ext cx="6016626" cy="2324100"/>
          </a:xfrm>
        </p:spPr>
        <p:txBody>
          <a:bodyPr anchor="b"/>
          <a:lstStyle>
            <a:lvl1pPr algn="r">
              <a:defRPr sz="4000" b="1"/>
            </a:lvl1pPr>
          </a:lstStyle>
          <a:p>
            <a:r>
              <a:rPr lang="en-US"/>
              <a:t>Click to edit Master title style</a:t>
            </a:r>
            <a:endParaRPr lang="ar-OM"/>
          </a:p>
        </p:txBody>
      </p:sp>
      <p:sp>
        <p:nvSpPr>
          <p:cNvPr id="3" name="Content Placeholder 2"/>
          <p:cNvSpPr>
            <a:spLocks noGrp="1"/>
          </p:cNvSpPr>
          <p:nvPr>
            <p:ph idx="1"/>
          </p:nvPr>
        </p:nvSpPr>
        <p:spPr>
          <a:xfrm>
            <a:off x="7150100" y="546101"/>
            <a:ext cx="10223500" cy="1170622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Text Placeholder 3"/>
          <p:cNvSpPr>
            <a:spLocks noGrp="1"/>
          </p:cNvSpPr>
          <p:nvPr>
            <p:ph type="body" sz="half" idx="2"/>
          </p:nvPr>
        </p:nvSpPr>
        <p:spPr>
          <a:xfrm>
            <a:off x="914401" y="2870201"/>
            <a:ext cx="6016626" cy="9382126"/>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17/04/1444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49623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6" y="9601200"/>
            <a:ext cx="10972800" cy="1133476"/>
          </a:xfrm>
        </p:spPr>
        <p:txBody>
          <a:bodyPr anchor="b"/>
          <a:lstStyle>
            <a:lvl1pPr algn="r">
              <a:defRPr sz="4000" b="1"/>
            </a:lvl1pPr>
          </a:lstStyle>
          <a:p>
            <a:r>
              <a:rPr lang="en-US"/>
              <a:t>Click to edit Master title style</a:t>
            </a:r>
            <a:endParaRPr lang="ar-OM"/>
          </a:p>
        </p:txBody>
      </p:sp>
      <p:sp>
        <p:nvSpPr>
          <p:cNvPr id="3" name="Picture Placeholder 2"/>
          <p:cNvSpPr>
            <a:spLocks noGrp="1"/>
          </p:cNvSpPr>
          <p:nvPr>
            <p:ph type="pic" idx="1"/>
          </p:nvPr>
        </p:nvSpPr>
        <p:spPr>
          <a:xfrm>
            <a:off x="3584576" y="1225550"/>
            <a:ext cx="10972800" cy="822960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ar-OM"/>
          </a:p>
        </p:txBody>
      </p:sp>
      <p:sp>
        <p:nvSpPr>
          <p:cNvPr id="4" name="Text Placeholder 3"/>
          <p:cNvSpPr>
            <a:spLocks noGrp="1"/>
          </p:cNvSpPr>
          <p:nvPr>
            <p:ph type="body" sz="half" idx="2"/>
          </p:nvPr>
        </p:nvSpPr>
        <p:spPr>
          <a:xfrm>
            <a:off x="3584576" y="10734676"/>
            <a:ext cx="10972800" cy="1609724"/>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17/04/1444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8571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49276"/>
            <a:ext cx="16459200" cy="2286000"/>
          </a:xfrm>
          <a:prstGeom prst="rect">
            <a:avLst/>
          </a:prstGeom>
        </p:spPr>
        <p:txBody>
          <a:bodyPr vert="horz" lIns="91440" tIns="45720" rIns="91440" bIns="45720" rtlCol="1" anchor="ctr">
            <a:normAutofit/>
          </a:bodyPr>
          <a:lstStyle/>
          <a:p>
            <a:r>
              <a:rPr lang="en-US"/>
              <a:t>Click to edit Master title style</a:t>
            </a:r>
            <a:endParaRPr lang="ar-OM"/>
          </a:p>
        </p:txBody>
      </p:sp>
      <p:sp>
        <p:nvSpPr>
          <p:cNvPr id="3" name="Text Placeholder 2"/>
          <p:cNvSpPr>
            <a:spLocks noGrp="1"/>
          </p:cNvSpPr>
          <p:nvPr>
            <p:ph type="body" idx="1"/>
          </p:nvPr>
        </p:nvSpPr>
        <p:spPr>
          <a:xfrm>
            <a:off x="914400" y="3200401"/>
            <a:ext cx="16459200" cy="9051926"/>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2"/>
          </p:nvPr>
        </p:nvSpPr>
        <p:spPr>
          <a:xfrm>
            <a:off x="13106400" y="12712701"/>
            <a:ext cx="4267200" cy="730250"/>
          </a:xfrm>
          <a:prstGeom prst="rect">
            <a:avLst/>
          </a:prstGeom>
        </p:spPr>
        <p:txBody>
          <a:bodyPr vert="horz" lIns="91440" tIns="45720" rIns="91440" bIns="45720" rtlCol="1" anchor="ctr"/>
          <a:lstStyle>
            <a:lvl1pPr algn="r">
              <a:defRPr sz="2400">
                <a:solidFill>
                  <a:schemeClr val="tx1">
                    <a:tint val="75000"/>
                  </a:schemeClr>
                </a:solidFill>
              </a:defRPr>
            </a:lvl1pPr>
          </a:lstStyle>
          <a:p>
            <a:fld id="{ABBF00E5-FE97-4F0C-9773-7299A5E6E81B}" type="datetimeFigureOut">
              <a:rPr lang="ar-OM" smtClean="0"/>
              <a:t>17/04/1444</a:t>
            </a:fld>
            <a:endParaRPr lang="ar-OM"/>
          </a:p>
        </p:txBody>
      </p:sp>
      <p:sp>
        <p:nvSpPr>
          <p:cNvPr id="5" name="Footer Placeholder 4"/>
          <p:cNvSpPr>
            <a:spLocks noGrp="1"/>
          </p:cNvSpPr>
          <p:nvPr>
            <p:ph type="ftr" sz="quarter" idx="3"/>
          </p:nvPr>
        </p:nvSpPr>
        <p:spPr>
          <a:xfrm>
            <a:off x="6248400" y="12712701"/>
            <a:ext cx="5791200" cy="730250"/>
          </a:xfrm>
          <a:prstGeom prst="rect">
            <a:avLst/>
          </a:prstGeom>
        </p:spPr>
        <p:txBody>
          <a:bodyPr vert="horz" lIns="91440" tIns="45720" rIns="91440" bIns="45720" rtlCol="1" anchor="ctr"/>
          <a:lstStyle>
            <a:lvl1pPr algn="ctr">
              <a:defRPr sz="2400">
                <a:solidFill>
                  <a:schemeClr val="tx1">
                    <a:tint val="75000"/>
                  </a:schemeClr>
                </a:solidFill>
              </a:defRPr>
            </a:lvl1pPr>
          </a:lstStyle>
          <a:p>
            <a:endParaRPr lang="ar-OM"/>
          </a:p>
        </p:txBody>
      </p:sp>
      <p:sp>
        <p:nvSpPr>
          <p:cNvPr id="6" name="Slide Number Placeholder 5"/>
          <p:cNvSpPr>
            <a:spLocks noGrp="1"/>
          </p:cNvSpPr>
          <p:nvPr>
            <p:ph type="sldNum" sz="quarter" idx="4"/>
          </p:nvPr>
        </p:nvSpPr>
        <p:spPr>
          <a:xfrm>
            <a:off x="914400" y="12712701"/>
            <a:ext cx="4267200" cy="730250"/>
          </a:xfrm>
          <a:prstGeom prst="rect">
            <a:avLst/>
          </a:prstGeom>
        </p:spPr>
        <p:txBody>
          <a:bodyPr vert="horz" lIns="91440" tIns="45720" rIns="91440" bIns="45720" rtlCol="1" anchor="ctr"/>
          <a:lstStyle>
            <a:lvl1pPr algn="l">
              <a:defRPr sz="2400">
                <a:solidFill>
                  <a:schemeClr val="tx1">
                    <a:tint val="75000"/>
                  </a:schemeClr>
                </a:solidFill>
              </a:defRPr>
            </a:lvl1pPr>
          </a:lstStyle>
          <a:p>
            <a:fld id="{97ACE804-D0DC-415D-ABBF-BFA750748848}" type="slidenum">
              <a:rPr lang="ar-OM" smtClean="0"/>
              <a:t>‹#›</a:t>
            </a:fld>
            <a:endParaRPr lang="ar-OM"/>
          </a:p>
        </p:txBody>
      </p:sp>
    </p:spTree>
    <p:extLst>
      <p:ext uri="{BB962C8B-B14F-4D97-AF65-F5344CB8AC3E}">
        <p14:creationId xmlns:p14="http://schemas.microsoft.com/office/powerpoint/2010/main" val="159039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828800" rtl="1" eaLnBrk="1" latinLnBrk="0" hangingPunct="1">
        <a:spcBef>
          <a:spcPct val="0"/>
        </a:spcBef>
        <a:buNone/>
        <a:defRPr sz="8800" kern="1200">
          <a:solidFill>
            <a:schemeClr val="tx1"/>
          </a:solidFill>
          <a:latin typeface="+mj-lt"/>
          <a:ea typeface="+mj-ea"/>
          <a:cs typeface="+mj-cs"/>
        </a:defRPr>
      </a:lvl1pPr>
    </p:titleStyle>
    <p:bodyStyle>
      <a:lvl1pPr marL="685800" indent="-685800" algn="r" defTabSz="1828800" rtl="1"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1pPr>
      <a:lvl2pPr marL="1485900" indent="-571500" algn="r" defTabSz="1828800" rtl="1" eaLnBrk="1" latinLnBrk="0" hangingPunct="1">
        <a:spcBef>
          <a:spcPct val="20000"/>
        </a:spcBef>
        <a:buFont typeface="Arial" panose="020B0604020202020204" pitchFamily="34" charset="0"/>
        <a:buChar char="–"/>
        <a:defRPr sz="5600" kern="1200">
          <a:solidFill>
            <a:schemeClr val="tx1"/>
          </a:solidFill>
          <a:latin typeface="+mn-lt"/>
          <a:ea typeface="+mn-ea"/>
          <a:cs typeface="+mn-cs"/>
        </a:defRPr>
      </a:lvl2pPr>
      <a:lvl3pPr marL="2286000" indent="-457200" algn="r" defTabSz="1828800" rtl="1"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3pPr>
      <a:lvl4pPr marL="3200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4pPr>
      <a:lvl5pPr marL="41148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5pPr>
      <a:lvl6pPr marL="50292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6pPr>
      <a:lvl7pPr marL="59436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7pPr>
      <a:lvl8pPr marL="68580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8pPr>
      <a:lvl9pPr marL="7772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9pPr>
    </p:bodyStyle>
    <p:other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عنوان 3">
            <a:extLst>
              <a:ext uri="{FF2B5EF4-FFF2-40B4-BE49-F238E27FC236}">
                <a16:creationId xmlns:a16="http://schemas.microsoft.com/office/drawing/2014/main" id="{5B10E0E0-E1F8-48DD-98FB-6320789699B2}"/>
              </a:ext>
            </a:extLst>
          </p:cNvPr>
          <p:cNvSpPr txBox="1">
            <a:spLocks/>
          </p:cNvSpPr>
          <p:nvPr/>
        </p:nvSpPr>
        <p:spPr>
          <a:xfrm>
            <a:off x="1151112" y="1961456"/>
            <a:ext cx="15841760" cy="8712968"/>
          </a:xfrm>
          <a:prstGeom prst="rect">
            <a:avLst/>
          </a:prstGeom>
          <a:noFill/>
          <a:ln w="9525" cap="flat" cmpd="sng" algn="ctr">
            <a:noFill/>
            <a:prstDash val="solid"/>
          </a:ln>
        </p:spPr>
        <p:style>
          <a:lnRef idx="1">
            <a:schemeClr val="accent4"/>
          </a:lnRef>
          <a:fillRef idx="2">
            <a:schemeClr val="accent4"/>
          </a:fillRef>
          <a:effectRef idx="1">
            <a:schemeClr val="accent4"/>
          </a:effectRef>
          <a:fontRef idx="minor">
            <a:schemeClr val="dk1"/>
          </a:fontRef>
        </p:style>
        <p:txBody>
          <a:bodyPr>
            <a:normAutofit/>
          </a:bodyPr>
          <a:lstStyle>
            <a:lvl1pPr algn="ctr" defTabSz="1828800" rtl="1" eaLnBrk="1" latinLnBrk="0" hangingPunct="1">
              <a:spcBef>
                <a:spcPct val="0"/>
              </a:spcBef>
              <a:buNone/>
              <a:defRPr sz="88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r">
              <a:lnSpc>
                <a:spcPct val="150000"/>
              </a:lnSpc>
            </a:pP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للبرنامج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يستقصي المفاهيم والنظريات والأسس الفلسفية والتربوية ذات الصلة بالمجال التربوي.</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a:t>
            </a:r>
            <a:r>
              <a:rPr lang="ar-OM" sz="4800" b="1" dirty="0">
                <a:solidFill>
                  <a:schemeClr val="accent6">
                    <a:lumMod val="50000"/>
                  </a:schemeClr>
                </a:solidFill>
                <a:latin typeface="Microsoft Uighur" panose="02000000000000000000" pitchFamily="2" charset="-78"/>
                <a:cs typeface="Microsoft Uighur" panose="02000000000000000000" pitchFamily="2" charset="-78"/>
              </a:rPr>
              <a:t>بنهاية هذه الوحدة التعليمية ستكون قادراً على : </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التعرف على مفهوم الوسائل التعليمية وأهميتها وأنواع الوسائل التعليمية وأسس تصنيفها وأساسيات تصميم وإنتاج الوسائل التعليمية المختلفة  </a:t>
            </a:r>
          </a:p>
          <a:p>
            <a:pPr algn="r">
              <a:lnSpc>
                <a:spcPct val="150000"/>
              </a:lnSpc>
            </a:pP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للوحدة التعليمية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تطبيق أسس التصميم في إنتاج وسائل تعليمية تعلمية حسب التخصص</a:t>
            </a:r>
          </a:p>
        </p:txBody>
      </p:sp>
    </p:spTree>
    <p:extLst>
      <p:ext uri="{BB962C8B-B14F-4D97-AF65-F5344CB8AC3E}">
        <p14:creationId xmlns:p14="http://schemas.microsoft.com/office/powerpoint/2010/main" val="4165630678"/>
      </p:ext>
    </p:extLst>
  </p:cSld>
  <p:clrMapOvr>
    <a:masterClrMapping/>
  </p:clrMapOvr>
  <mc:AlternateContent xmlns:mc="http://schemas.openxmlformats.org/markup-compatibility/2006" xmlns:p14="http://schemas.microsoft.com/office/powerpoint/2010/main">
    <mc:Choice Requires="p14">
      <p:transition spd="slow" p14:dur="2000" advTm="17464"/>
    </mc:Choice>
    <mc:Fallback xmlns="">
      <p:transition spd="slow" advTm="1746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0" y="762000"/>
            <a:ext cx="16459200" cy="1489076"/>
          </a:xfrm>
        </p:spPr>
        <p:txBody>
          <a:bodyPr>
            <a:normAutofit/>
          </a:bodyPr>
          <a:lstStyle/>
          <a:p>
            <a:pPr eaLnBrk="1" hangingPunct="1"/>
            <a:r>
              <a:rPr lang="ar-SA" altLang="en-US" sz="7200" b="1" dirty="0">
                <a:latin typeface="Microsoft Uighur" panose="02000000000000000000" pitchFamily="2" charset="-78"/>
                <a:ea typeface="+mn-ea"/>
                <a:cs typeface="Microsoft Uighur" panose="02000000000000000000" pitchFamily="2" charset="-78"/>
              </a:rPr>
              <a:t>بعض الأساسيات المهمة في بناء واستخدام الوسائل التعليمية</a:t>
            </a:r>
            <a:endParaRPr lang="en-US" altLang="en-US" sz="7200" b="1" dirty="0">
              <a:latin typeface="Microsoft Uighur" panose="02000000000000000000" pitchFamily="2" charset="-78"/>
              <a:ea typeface="+mn-ea"/>
              <a:cs typeface="Microsoft Uighur" panose="02000000000000000000" pitchFamily="2" charset="-78"/>
            </a:endParaRPr>
          </a:p>
        </p:txBody>
      </p:sp>
      <p:sp>
        <p:nvSpPr>
          <p:cNvPr id="12291" name="Rectangle 3"/>
          <p:cNvSpPr>
            <a:spLocks noGrp="1" noChangeArrowheads="1"/>
          </p:cNvSpPr>
          <p:nvPr>
            <p:ph type="body" idx="1"/>
          </p:nvPr>
        </p:nvSpPr>
        <p:spPr>
          <a:xfrm>
            <a:off x="358777" y="2968627"/>
            <a:ext cx="17570450" cy="8785917"/>
          </a:xfrm>
        </p:spPr>
        <p:txBody>
          <a:bodyPr>
            <a:normAutofit/>
          </a:bodyPr>
          <a:lstStyle/>
          <a:p>
            <a:pPr marL="0" indent="0" algn="justLow">
              <a:buNone/>
              <a:defRPr/>
            </a:pPr>
            <a:r>
              <a:rPr lang="ar-SA" altLang="en-US" sz="6000" b="1" dirty="0">
                <a:latin typeface="Microsoft Uighur" panose="02000000000000000000" pitchFamily="2" charset="-78"/>
                <a:cs typeface="Microsoft Uighur" panose="02000000000000000000" pitchFamily="2" charset="-78"/>
              </a:rPr>
              <a:t>حتى نضمن الحصول على موقف تعليمي تعلمي متكامل لابد أن نجيب على التساؤلات التالية, وهي: لمن؟ أين؟ متى؟ كيف؟ ولماذا؟</a:t>
            </a:r>
          </a:p>
          <a:p>
            <a:pPr marL="0" indent="0" algn="justLow">
              <a:buNone/>
              <a:defRPr/>
            </a:pPr>
            <a:r>
              <a:rPr lang="ar-SA" altLang="en-US" sz="5400" dirty="0">
                <a:latin typeface="Microsoft Uighur" panose="02000000000000000000" pitchFamily="2" charset="-78"/>
                <a:cs typeface="Microsoft Uighur" panose="02000000000000000000" pitchFamily="2" charset="-78"/>
              </a:rPr>
              <a:t>أولا: لمن؟ من هي الفئة المستهدفة من استخدام الوسيلة التعليمية وماهي أعمارهم ومستوياتهم ورغباتهم, وغير ذلك.</a:t>
            </a:r>
          </a:p>
          <a:p>
            <a:pPr marL="0" indent="0" algn="justLow">
              <a:buNone/>
              <a:defRPr/>
            </a:pPr>
            <a:r>
              <a:rPr lang="ar-SA" altLang="en-US" sz="5400" dirty="0">
                <a:latin typeface="Microsoft Uighur" panose="02000000000000000000" pitchFamily="2" charset="-78"/>
                <a:cs typeface="Microsoft Uighur" panose="02000000000000000000" pitchFamily="2" charset="-78"/>
              </a:rPr>
              <a:t>ثانيا: أين؟ (مكان الاستخدام) هل تستخدم هذه الوسيلة في الصف أم في المختبر أم في مركز مصادر التعلم؟</a:t>
            </a:r>
          </a:p>
          <a:p>
            <a:pPr marL="0" indent="0" algn="justLow">
              <a:buNone/>
              <a:defRPr/>
            </a:pPr>
            <a:r>
              <a:rPr lang="ar-SA" altLang="en-US" sz="5400" dirty="0">
                <a:latin typeface="Microsoft Uighur" panose="02000000000000000000" pitchFamily="2" charset="-78"/>
                <a:cs typeface="Microsoft Uighur" panose="02000000000000000000" pitchFamily="2" charset="-78"/>
              </a:rPr>
              <a:t>ثالثا: متى؟ (وقت الاستخدام) هل تستخدم الوسيلة قبل البدء بالشرح أم  أثناءه أم في النهاية؟</a:t>
            </a:r>
          </a:p>
          <a:p>
            <a:pPr marL="0" indent="0" algn="justLow">
              <a:buNone/>
              <a:defRPr/>
            </a:pPr>
            <a:r>
              <a:rPr lang="ar-SA" altLang="en-US" sz="5400" dirty="0">
                <a:latin typeface="Microsoft Uighur" panose="02000000000000000000" pitchFamily="2" charset="-78"/>
                <a:cs typeface="Microsoft Uighur" panose="02000000000000000000" pitchFamily="2" charset="-78"/>
              </a:rPr>
              <a:t>رابعا: كيف؟ أي ماهي الخطوات التي ينبغي للمعلم والمتعلم أن يقوم بها أثناء استخدام الوسيلة؟ وماهي الاجراءات الفنية التي تسهل عملية الاستخدام؟</a:t>
            </a:r>
          </a:p>
          <a:p>
            <a:pPr marL="0" indent="0" algn="justLow">
              <a:buNone/>
              <a:defRPr/>
            </a:pPr>
            <a:r>
              <a:rPr lang="ar-SA" altLang="en-US" sz="5400" dirty="0">
                <a:latin typeface="Microsoft Uighur" panose="02000000000000000000" pitchFamily="2" charset="-78"/>
                <a:cs typeface="Microsoft Uighur" panose="02000000000000000000" pitchFamily="2" charset="-78"/>
              </a:rPr>
              <a:t>خامسا: لماذا؟ ما الأسباب الداعية الى استخدام هذه الوسيلة؟أي تبرير القيمة التربوية لاستخدامها</a:t>
            </a:r>
            <a:endParaRPr lang="en-US" altLang="en-US" sz="5400"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1970366614"/>
      </p:ext>
    </p:extLst>
  </p:cSld>
  <p:clrMapOvr>
    <a:masterClrMapping/>
  </p:clrMapOvr>
  <mc:AlternateContent xmlns:mc="http://schemas.openxmlformats.org/markup-compatibility/2006" xmlns:p14="http://schemas.microsoft.com/office/powerpoint/2010/main">
    <mc:Choice Requires="p14">
      <p:transition spd="slow" p14:dur="2000" advTm="338062"/>
    </mc:Choice>
    <mc:Fallback xmlns="">
      <p:transition spd="slow" advTm="33806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D909AA6E-34B5-41D4-8500-B3AD51871532}"/>
              </a:ext>
            </a:extLst>
          </p:cNvPr>
          <p:cNvSpPr txBox="1"/>
          <p:nvPr/>
        </p:nvSpPr>
        <p:spPr>
          <a:xfrm>
            <a:off x="575048" y="1177260"/>
            <a:ext cx="17009690" cy="3693319"/>
          </a:xfrm>
          <a:prstGeom prst="rect">
            <a:avLst/>
          </a:prstGeom>
          <a:noFill/>
        </p:spPr>
        <p:txBody>
          <a:bodyPr wrap="square" rtlCol="1">
            <a:spAutoFit/>
          </a:bodyPr>
          <a:lstStyle/>
          <a:p>
            <a:pPr algn="ctr"/>
            <a:r>
              <a:rPr lang="ar-OM" dirty="0"/>
              <a:t> </a:t>
            </a:r>
            <a:r>
              <a:rPr lang="ar-OM" sz="7200" b="1" dirty="0">
                <a:latin typeface="Microsoft Uighur" panose="02000000000000000000" pitchFamily="2" charset="-78"/>
                <a:cs typeface="Microsoft Uighur" panose="02000000000000000000" pitchFamily="2" charset="-78"/>
              </a:rPr>
              <a:t>تصميم التدريس ووسائل الاتصال التربوي</a:t>
            </a:r>
          </a:p>
          <a:p>
            <a:r>
              <a:rPr lang="ar-OM" sz="5400" dirty="0">
                <a:latin typeface="Microsoft Uighur" panose="02000000000000000000" pitchFamily="2" charset="-78"/>
                <a:cs typeface="Microsoft Uighur" panose="02000000000000000000" pitchFamily="2" charset="-78"/>
              </a:rPr>
              <a:t>تصميم التدريس هو علم يسعى إلى وضع خطة لاستخدام عناصر بيئة المتعلم والعلاقات المترابطة بينهما بحيث تدفعه إلى الاستجابة في مواقف معينة من أجل اكسابه خبرات محددة وإحداث تغييرات في سلوكه لتحقيق الأهداف المقصودة</a:t>
            </a:r>
          </a:p>
        </p:txBody>
      </p:sp>
      <p:sp>
        <p:nvSpPr>
          <p:cNvPr id="5" name="مستطيل 4">
            <a:extLst>
              <a:ext uri="{FF2B5EF4-FFF2-40B4-BE49-F238E27FC236}">
                <a16:creationId xmlns:a16="http://schemas.microsoft.com/office/drawing/2014/main" id="{DEB83293-29C2-46C3-B91B-A90F2875BB6C}"/>
              </a:ext>
            </a:extLst>
          </p:cNvPr>
          <p:cNvSpPr/>
          <p:nvPr/>
        </p:nvSpPr>
        <p:spPr>
          <a:xfrm>
            <a:off x="3772072" y="4513278"/>
            <a:ext cx="7632848" cy="1224136"/>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6600" dirty="0">
                <a:solidFill>
                  <a:schemeClr val="tx1"/>
                </a:solidFill>
                <a:latin typeface="Microsoft Uighur" panose="02000000000000000000" pitchFamily="2" charset="-78"/>
                <a:cs typeface="Microsoft Uighur" panose="02000000000000000000" pitchFamily="2" charset="-78"/>
              </a:rPr>
              <a:t>وسائل الاتصال التربوي</a:t>
            </a:r>
          </a:p>
        </p:txBody>
      </p:sp>
      <p:sp>
        <p:nvSpPr>
          <p:cNvPr id="6" name="شكل بيضاوي 5">
            <a:extLst>
              <a:ext uri="{FF2B5EF4-FFF2-40B4-BE49-F238E27FC236}">
                <a16:creationId xmlns:a16="http://schemas.microsoft.com/office/drawing/2014/main" id="{10B92369-3C55-4857-BD1B-3F350A04A9BF}"/>
              </a:ext>
            </a:extLst>
          </p:cNvPr>
          <p:cNvSpPr/>
          <p:nvPr/>
        </p:nvSpPr>
        <p:spPr>
          <a:xfrm>
            <a:off x="3887416" y="6657069"/>
            <a:ext cx="7632848" cy="4002262"/>
          </a:xfrm>
          <a:prstGeom prst="ellipse">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OM"/>
          </a:p>
        </p:txBody>
      </p:sp>
      <p:sp>
        <p:nvSpPr>
          <p:cNvPr id="7" name="شكل بيضاوي 6">
            <a:extLst>
              <a:ext uri="{FF2B5EF4-FFF2-40B4-BE49-F238E27FC236}">
                <a16:creationId xmlns:a16="http://schemas.microsoft.com/office/drawing/2014/main" id="{64253F32-4DCC-4F72-A07E-3A623DD5419E}"/>
              </a:ext>
            </a:extLst>
          </p:cNvPr>
          <p:cNvSpPr/>
          <p:nvPr/>
        </p:nvSpPr>
        <p:spPr>
          <a:xfrm>
            <a:off x="4391472" y="7568021"/>
            <a:ext cx="6696744" cy="2465185"/>
          </a:xfrm>
          <a:prstGeom prst="ellipse">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OM"/>
          </a:p>
        </p:txBody>
      </p:sp>
      <p:sp>
        <p:nvSpPr>
          <p:cNvPr id="8" name="شكل بيضاوي 7">
            <a:extLst>
              <a:ext uri="{FF2B5EF4-FFF2-40B4-BE49-F238E27FC236}">
                <a16:creationId xmlns:a16="http://schemas.microsoft.com/office/drawing/2014/main" id="{D43BEFA6-2451-44D4-960E-9939486BDA9D}"/>
              </a:ext>
            </a:extLst>
          </p:cNvPr>
          <p:cNvSpPr/>
          <p:nvPr/>
        </p:nvSpPr>
        <p:spPr>
          <a:xfrm>
            <a:off x="5922222" y="8131092"/>
            <a:ext cx="3725833" cy="1463212"/>
          </a:xfrm>
          <a:prstGeom prst="ellipse">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4400" b="1" dirty="0">
                <a:latin typeface="Microsoft Uighur" panose="02000000000000000000" pitchFamily="2" charset="-78"/>
                <a:cs typeface="Microsoft Uighur" panose="02000000000000000000" pitchFamily="2" charset="-78"/>
              </a:rPr>
              <a:t>معلم ، متعلم ، وسيلة اتصال</a:t>
            </a:r>
          </a:p>
        </p:txBody>
      </p:sp>
      <p:sp>
        <p:nvSpPr>
          <p:cNvPr id="9" name="مستطيل 8">
            <a:extLst>
              <a:ext uri="{FF2B5EF4-FFF2-40B4-BE49-F238E27FC236}">
                <a16:creationId xmlns:a16="http://schemas.microsoft.com/office/drawing/2014/main" id="{F6F50EA5-7B8A-4FA0-8017-DDAF2EBAF44D}"/>
              </a:ext>
            </a:extLst>
          </p:cNvPr>
          <p:cNvSpPr/>
          <p:nvPr/>
        </p:nvSpPr>
        <p:spPr>
          <a:xfrm>
            <a:off x="4013756" y="11318688"/>
            <a:ext cx="7632848" cy="1224136"/>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8000" dirty="0">
                <a:solidFill>
                  <a:schemeClr val="tx1"/>
                </a:solidFill>
                <a:latin typeface="Microsoft Uighur" panose="02000000000000000000" pitchFamily="2" charset="-78"/>
                <a:cs typeface="Microsoft Uighur" panose="02000000000000000000" pitchFamily="2" charset="-78"/>
              </a:rPr>
              <a:t>تصميم التدريس </a:t>
            </a:r>
          </a:p>
        </p:txBody>
      </p:sp>
      <p:cxnSp>
        <p:nvCxnSpPr>
          <p:cNvPr id="11" name="رابط كسهم مستقيم 10">
            <a:extLst>
              <a:ext uri="{FF2B5EF4-FFF2-40B4-BE49-F238E27FC236}">
                <a16:creationId xmlns:a16="http://schemas.microsoft.com/office/drawing/2014/main" id="{83DBB246-D77B-4175-8B3A-8953BAAE886B}"/>
              </a:ext>
            </a:extLst>
          </p:cNvPr>
          <p:cNvCxnSpPr>
            <a:cxnSpLocks/>
          </p:cNvCxnSpPr>
          <p:nvPr/>
        </p:nvCxnSpPr>
        <p:spPr>
          <a:xfrm>
            <a:off x="7703840" y="5862881"/>
            <a:ext cx="0" cy="56307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رابط كسهم مستقيم 14">
            <a:extLst>
              <a:ext uri="{FF2B5EF4-FFF2-40B4-BE49-F238E27FC236}">
                <a16:creationId xmlns:a16="http://schemas.microsoft.com/office/drawing/2014/main" id="{CA44D046-F404-4D59-869A-3A253B30F741}"/>
              </a:ext>
            </a:extLst>
          </p:cNvPr>
          <p:cNvCxnSpPr>
            <a:cxnSpLocks/>
          </p:cNvCxnSpPr>
          <p:nvPr/>
        </p:nvCxnSpPr>
        <p:spPr>
          <a:xfrm>
            <a:off x="7811852" y="10659331"/>
            <a:ext cx="0" cy="48896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7" name="مربع نص 16">
            <a:extLst>
              <a:ext uri="{FF2B5EF4-FFF2-40B4-BE49-F238E27FC236}">
                <a16:creationId xmlns:a16="http://schemas.microsoft.com/office/drawing/2014/main" id="{C658EFBC-4842-426B-96B8-4A8F6DC67837}"/>
              </a:ext>
            </a:extLst>
          </p:cNvPr>
          <p:cNvSpPr txBox="1"/>
          <p:nvPr/>
        </p:nvSpPr>
        <p:spPr>
          <a:xfrm>
            <a:off x="4354815" y="6692177"/>
            <a:ext cx="5293241" cy="923330"/>
          </a:xfrm>
          <a:prstGeom prst="rect">
            <a:avLst/>
          </a:prstGeom>
          <a:noFill/>
        </p:spPr>
        <p:txBody>
          <a:bodyPr wrap="square" rtlCol="1">
            <a:spAutoFit/>
          </a:bodyPr>
          <a:lstStyle/>
          <a:p>
            <a:r>
              <a:rPr lang="ar-OM" sz="5400" dirty="0">
                <a:latin typeface="Microsoft Uighur" panose="02000000000000000000" pitchFamily="2" charset="-78"/>
                <a:cs typeface="Microsoft Uighur" panose="02000000000000000000" pitchFamily="2" charset="-78"/>
              </a:rPr>
              <a:t>الموقف الاتصالي الصفي </a:t>
            </a:r>
          </a:p>
        </p:txBody>
      </p:sp>
      <p:sp>
        <p:nvSpPr>
          <p:cNvPr id="18" name="مربع نص 17">
            <a:extLst>
              <a:ext uri="{FF2B5EF4-FFF2-40B4-BE49-F238E27FC236}">
                <a16:creationId xmlns:a16="http://schemas.microsoft.com/office/drawing/2014/main" id="{46C97278-A869-49EA-9815-DE32CAC8F690}"/>
              </a:ext>
            </a:extLst>
          </p:cNvPr>
          <p:cNvSpPr txBox="1"/>
          <p:nvPr/>
        </p:nvSpPr>
        <p:spPr>
          <a:xfrm>
            <a:off x="9684713" y="8436400"/>
            <a:ext cx="971455" cy="830997"/>
          </a:xfrm>
          <a:prstGeom prst="rect">
            <a:avLst/>
          </a:prstGeom>
          <a:noFill/>
        </p:spPr>
        <p:txBody>
          <a:bodyPr wrap="square" rtlCol="1">
            <a:spAutoFit/>
          </a:bodyPr>
          <a:lstStyle/>
          <a:p>
            <a:r>
              <a:rPr lang="ar-OM" sz="4800" b="1" dirty="0">
                <a:solidFill>
                  <a:schemeClr val="dk1"/>
                </a:solidFill>
                <a:latin typeface="Microsoft Uighur" panose="02000000000000000000" pitchFamily="2" charset="-78"/>
                <a:cs typeface="Microsoft Uighur" panose="02000000000000000000" pitchFamily="2" charset="-78"/>
              </a:rPr>
              <a:t>لماذا</a:t>
            </a:r>
            <a:r>
              <a:rPr lang="ar-OM" sz="4800" b="1" dirty="0">
                <a:latin typeface="Microsoft Uighur" panose="02000000000000000000" pitchFamily="2" charset="-78"/>
                <a:cs typeface="Microsoft Uighur" panose="02000000000000000000" pitchFamily="2" charset="-78"/>
              </a:rPr>
              <a:t> </a:t>
            </a:r>
          </a:p>
        </p:txBody>
      </p:sp>
      <p:sp>
        <p:nvSpPr>
          <p:cNvPr id="19" name="مربع نص 18">
            <a:extLst>
              <a:ext uri="{FF2B5EF4-FFF2-40B4-BE49-F238E27FC236}">
                <a16:creationId xmlns:a16="http://schemas.microsoft.com/office/drawing/2014/main" id="{3711E999-5593-4B30-A86C-5575CC4A17FE}"/>
              </a:ext>
            </a:extLst>
          </p:cNvPr>
          <p:cNvSpPr txBox="1"/>
          <p:nvPr/>
        </p:nvSpPr>
        <p:spPr>
          <a:xfrm>
            <a:off x="4671120" y="8507405"/>
            <a:ext cx="971455" cy="830997"/>
          </a:xfrm>
          <a:prstGeom prst="rect">
            <a:avLst/>
          </a:prstGeom>
          <a:noFill/>
        </p:spPr>
        <p:txBody>
          <a:bodyPr wrap="square" rtlCol="1">
            <a:spAutoFit/>
          </a:bodyPr>
          <a:lstStyle/>
          <a:p>
            <a:r>
              <a:rPr lang="ar-OM" sz="4800" b="1" dirty="0">
                <a:solidFill>
                  <a:schemeClr val="dk1"/>
                </a:solidFill>
                <a:latin typeface="Microsoft Uighur" panose="02000000000000000000" pitchFamily="2" charset="-78"/>
                <a:cs typeface="Microsoft Uighur" panose="02000000000000000000" pitchFamily="2" charset="-78"/>
              </a:rPr>
              <a:t>متى</a:t>
            </a:r>
            <a:r>
              <a:rPr lang="ar-OM" b="1" dirty="0"/>
              <a:t> </a:t>
            </a:r>
          </a:p>
        </p:txBody>
      </p:sp>
      <p:sp>
        <p:nvSpPr>
          <p:cNvPr id="20" name="مربع نص 19">
            <a:extLst>
              <a:ext uri="{FF2B5EF4-FFF2-40B4-BE49-F238E27FC236}">
                <a16:creationId xmlns:a16="http://schemas.microsoft.com/office/drawing/2014/main" id="{FCB2EC3D-B8AC-426C-905F-E15EDAD2363E}"/>
              </a:ext>
            </a:extLst>
          </p:cNvPr>
          <p:cNvSpPr txBox="1"/>
          <p:nvPr/>
        </p:nvSpPr>
        <p:spPr>
          <a:xfrm>
            <a:off x="5276472" y="7735407"/>
            <a:ext cx="971455" cy="830997"/>
          </a:xfrm>
          <a:prstGeom prst="rect">
            <a:avLst/>
          </a:prstGeom>
          <a:noFill/>
        </p:spPr>
        <p:txBody>
          <a:bodyPr wrap="square" rtlCol="1">
            <a:spAutoFit/>
          </a:bodyPr>
          <a:lstStyle/>
          <a:p>
            <a:r>
              <a:rPr lang="ar-OM" sz="4800" b="1" dirty="0">
                <a:solidFill>
                  <a:schemeClr val="dk1"/>
                </a:solidFill>
                <a:latin typeface="Microsoft Uighur" panose="02000000000000000000" pitchFamily="2" charset="-78"/>
                <a:cs typeface="Microsoft Uighur" panose="02000000000000000000" pitchFamily="2" charset="-78"/>
              </a:rPr>
              <a:t>أين</a:t>
            </a:r>
            <a:r>
              <a:rPr lang="ar-OM" b="1" dirty="0"/>
              <a:t> </a:t>
            </a:r>
          </a:p>
        </p:txBody>
      </p:sp>
      <p:sp>
        <p:nvSpPr>
          <p:cNvPr id="21" name="مربع نص 20">
            <a:extLst>
              <a:ext uri="{FF2B5EF4-FFF2-40B4-BE49-F238E27FC236}">
                <a16:creationId xmlns:a16="http://schemas.microsoft.com/office/drawing/2014/main" id="{077E92D4-DAD9-402D-90C3-CCB6272E47D0}"/>
              </a:ext>
            </a:extLst>
          </p:cNvPr>
          <p:cNvSpPr txBox="1"/>
          <p:nvPr/>
        </p:nvSpPr>
        <p:spPr>
          <a:xfrm>
            <a:off x="7074095" y="7397627"/>
            <a:ext cx="971455" cy="830997"/>
          </a:xfrm>
          <a:prstGeom prst="rect">
            <a:avLst/>
          </a:prstGeom>
          <a:noFill/>
        </p:spPr>
        <p:txBody>
          <a:bodyPr wrap="square" rtlCol="1">
            <a:spAutoFit/>
          </a:bodyPr>
          <a:lstStyle/>
          <a:p>
            <a:r>
              <a:rPr lang="ar-OM" sz="4800" b="1" dirty="0">
                <a:solidFill>
                  <a:schemeClr val="dk1"/>
                </a:solidFill>
                <a:latin typeface="Microsoft Uighur" panose="02000000000000000000" pitchFamily="2" charset="-78"/>
                <a:cs typeface="Microsoft Uighur" panose="02000000000000000000" pitchFamily="2" charset="-78"/>
              </a:rPr>
              <a:t>كيف</a:t>
            </a:r>
          </a:p>
        </p:txBody>
      </p:sp>
      <p:sp>
        <p:nvSpPr>
          <p:cNvPr id="22" name="مربع نص 21">
            <a:extLst>
              <a:ext uri="{FF2B5EF4-FFF2-40B4-BE49-F238E27FC236}">
                <a16:creationId xmlns:a16="http://schemas.microsoft.com/office/drawing/2014/main" id="{D8ED868B-BBBA-4E06-95F5-75CDF361617A}"/>
              </a:ext>
            </a:extLst>
          </p:cNvPr>
          <p:cNvSpPr txBox="1"/>
          <p:nvPr/>
        </p:nvSpPr>
        <p:spPr>
          <a:xfrm>
            <a:off x="8928628" y="7753233"/>
            <a:ext cx="971455" cy="830997"/>
          </a:xfrm>
          <a:prstGeom prst="rect">
            <a:avLst/>
          </a:prstGeom>
          <a:noFill/>
        </p:spPr>
        <p:txBody>
          <a:bodyPr wrap="square" rtlCol="1">
            <a:spAutoFit/>
          </a:bodyPr>
          <a:lstStyle/>
          <a:p>
            <a:r>
              <a:rPr lang="ar-OM" sz="4800" b="1" dirty="0">
                <a:solidFill>
                  <a:schemeClr val="dk1"/>
                </a:solidFill>
                <a:latin typeface="Microsoft Uighur" panose="02000000000000000000" pitchFamily="2" charset="-78"/>
                <a:cs typeface="Microsoft Uighur" panose="02000000000000000000" pitchFamily="2" charset="-78"/>
              </a:rPr>
              <a:t>ماذا</a:t>
            </a:r>
          </a:p>
        </p:txBody>
      </p:sp>
    </p:spTree>
    <p:extLst>
      <p:ext uri="{BB962C8B-B14F-4D97-AF65-F5344CB8AC3E}">
        <p14:creationId xmlns:p14="http://schemas.microsoft.com/office/powerpoint/2010/main" val="357834609"/>
      </p:ext>
    </p:extLst>
  </p:cSld>
  <p:clrMapOvr>
    <a:masterClrMapping/>
  </p:clrMapOvr>
  <mc:AlternateContent xmlns:mc="http://schemas.openxmlformats.org/markup-compatibility/2006" xmlns:p14="http://schemas.microsoft.com/office/powerpoint/2010/main">
    <mc:Choice Requires="p14">
      <p:transition spd="slow" p14:dur="2000" advTm="122680"/>
    </mc:Choice>
    <mc:Fallback xmlns="">
      <p:transition spd="slow" advTm="12268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B6A3AD4E-8FC2-4F98-83B6-6FA89D46C418}"/>
              </a:ext>
            </a:extLst>
          </p:cNvPr>
          <p:cNvSpPr txBox="1"/>
          <p:nvPr/>
        </p:nvSpPr>
        <p:spPr>
          <a:xfrm>
            <a:off x="2879304" y="1313384"/>
            <a:ext cx="12241360" cy="1200329"/>
          </a:xfrm>
          <a:prstGeom prst="rect">
            <a:avLst/>
          </a:prstGeom>
          <a:noFill/>
        </p:spPr>
        <p:txBody>
          <a:bodyPr wrap="square" rtlCol="1">
            <a:spAutoFit/>
          </a:bodyPr>
          <a:lstStyle/>
          <a:p>
            <a:pPr algn="ctr"/>
            <a:r>
              <a:rPr lang="ar-OM" sz="7200" b="1" dirty="0">
                <a:latin typeface="Microsoft Uighur" panose="02000000000000000000" pitchFamily="2" charset="-78"/>
                <a:cs typeface="Microsoft Uighur" panose="02000000000000000000" pitchFamily="2" charset="-78"/>
              </a:rPr>
              <a:t>استخدام الوسائل التعليمية في إطار أسلوب النظم </a:t>
            </a:r>
          </a:p>
        </p:txBody>
      </p:sp>
      <p:sp>
        <p:nvSpPr>
          <p:cNvPr id="4" name="مستطيل 3">
            <a:extLst>
              <a:ext uri="{FF2B5EF4-FFF2-40B4-BE49-F238E27FC236}">
                <a16:creationId xmlns:a16="http://schemas.microsoft.com/office/drawing/2014/main" id="{5B7002E2-2413-4ED6-9CEC-9F2A318198C3}"/>
              </a:ext>
            </a:extLst>
          </p:cNvPr>
          <p:cNvSpPr/>
          <p:nvPr/>
        </p:nvSpPr>
        <p:spPr>
          <a:xfrm>
            <a:off x="3671392" y="2897560"/>
            <a:ext cx="10369152" cy="936104"/>
          </a:xfrm>
          <a:prstGeom prst="rect">
            <a:avLst/>
          </a:prstGeom>
          <a:ln w="38100"/>
        </p:spPr>
        <p:style>
          <a:lnRef idx="2">
            <a:schemeClr val="dk1"/>
          </a:lnRef>
          <a:fillRef idx="1">
            <a:schemeClr val="lt1"/>
          </a:fillRef>
          <a:effectRef idx="0">
            <a:schemeClr val="dk1"/>
          </a:effectRef>
          <a:fontRef idx="minor">
            <a:schemeClr val="dk1"/>
          </a:fontRef>
        </p:style>
        <p:txBody>
          <a:bodyPr rtlCol="1" anchor="ctr"/>
          <a:lstStyle/>
          <a:p>
            <a:pPr algn="ctr"/>
            <a:r>
              <a:rPr lang="ar-OM" sz="6600" dirty="0">
                <a:solidFill>
                  <a:schemeClr val="tx1"/>
                </a:solidFill>
                <a:latin typeface="Microsoft Uighur" panose="02000000000000000000" pitchFamily="2" charset="-78"/>
                <a:cs typeface="Microsoft Uighur" panose="02000000000000000000" pitchFamily="2" charset="-78"/>
              </a:rPr>
              <a:t>تحديد الأهداف السلوكية</a:t>
            </a:r>
          </a:p>
        </p:txBody>
      </p:sp>
      <p:sp>
        <p:nvSpPr>
          <p:cNvPr id="7" name="مستطيل 6">
            <a:extLst>
              <a:ext uri="{FF2B5EF4-FFF2-40B4-BE49-F238E27FC236}">
                <a16:creationId xmlns:a16="http://schemas.microsoft.com/office/drawing/2014/main" id="{F615C675-4A3B-4688-89AB-557182B16751}"/>
              </a:ext>
            </a:extLst>
          </p:cNvPr>
          <p:cNvSpPr/>
          <p:nvPr/>
        </p:nvSpPr>
        <p:spPr>
          <a:xfrm>
            <a:off x="3664460" y="5889884"/>
            <a:ext cx="10369152" cy="936104"/>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6600" dirty="0">
                <a:solidFill>
                  <a:schemeClr val="tx1"/>
                </a:solidFill>
                <a:latin typeface="Microsoft Uighur" panose="02000000000000000000" pitchFamily="2" charset="-78"/>
                <a:cs typeface="Microsoft Uighur" panose="02000000000000000000" pitchFamily="2" charset="-78"/>
              </a:rPr>
              <a:t>وضع استراتيجية التدريس</a:t>
            </a:r>
          </a:p>
        </p:txBody>
      </p:sp>
      <p:sp>
        <p:nvSpPr>
          <p:cNvPr id="8" name="مستطيل 7">
            <a:extLst>
              <a:ext uri="{FF2B5EF4-FFF2-40B4-BE49-F238E27FC236}">
                <a16:creationId xmlns:a16="http://schemas.microsoft.com/office/drawing/2014/main" id="{5388AEFD-826D-464C-A614-32A4FCD3C6A7}"/>
              </a:ext>
            </a:extLst>
          </p:cNvPr>
          <p:cNvSpPr/>
          <p:nvPr/>
        </p:nvSpPr>
        <p:spPr>
          <a:xfrm>
            <a:off x="3661012" y="4411924"/>
            <a:ext cx="10369152" cy="936104"/>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6600" dirty="0">
                <a:solidFill>
                  <a:schemeClr val="tx1"/>
                </a:solidFill>
                <a:latin typeface="Microsoft Uighur" panose="02000000000000000000" pitchFamily="2" charset="-78"/>
                <a:cs typeface="Microsoft Uighur" panose="02000000000000000000" pitchFamily="2" charset="-78"/>
              </a:rPr>
              <a:t>اختيار موضوع الدرس</a:t>
            </a:r>
          </a:p>
        </p:txBody>
      </p:sp>
      <p:sp>
        <p:nvSpPr>
          <p:cNvPr id="10" name="مستطيل 9">
            <a:extLst>
              <a:ext uri="{FF2B5EF4-FFF2-40B4-BE49-F238E27FC236}">
                <a16:creationId xmlns:a16="http://schemas.microsoft.com/office/drawing/2014/main" id="{81F18ACD-4DAB-4BA7-A7C4-72614C21F339}"/>
              </a:ext>
            </a:extLst>
          </p:cNvPr>
          <p:cNvSpPr/>
          <p:nvPr/>
        </p:nvSpPr>
        <p:spPr>
          <a:xfrm>
            <a:off x="863080" y="7473882"/>
            <a:ext cx="16345816" cy="3344558"/>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endParaRPr lang="ar-OM"/>
          </a:p>
        </p:txBody>
      </p:sp>
      <p:sp>
        <p:nvSpPr>
          <p:cNvPr id="11" name="مستطيل 10">
            <a:extLst>
              <a:ext uri="{FF2B5EF4-FFF2-40B4-BE49-F238E27FC236}">
                <a16:creationId xmlns:a16="http://schemas.microsoft.com/office/drawing/2014/main" id="{4F3AA339-B9FE-4AF8-8FFC-726F73F4F01C}"/>
              </a:ext>
            </a:extLst>
          </p:cNvPr>
          <p:cNvSpPr/>
          <p:nvPr/>
        </p:nvSpPr>
        <p:spPr>
          <a:xfrm>
            <a:off x="3671392" y="11466512"/>
            <a:ext cx="10369152" cy="936104"/>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6600" dirty="0">
                <a:solidFill>
                  <a:schemeClr val="tx1"/>
                </a:solidFill>
                <a:latin typeface="Microsoft Uighur" panose="02000000000000000000" pitchFamily="2" charset="-78"/>
                <a:cs typeface="Microsoft Uighur" panose="02000000000000000000" pitchFamily="2" charset="-78"/>
              </a:rPr>
              <a:t>التقويم</a:t>
            </a:r>
            <a:r>
              <a:rPr lang="ar-OM" dirty="0"/>
              <a:t> </a:t>
            </a:r>
          </a:p>
        </p:txBody>
      </p:sp>
      <p:sp>
        <p:nvSpPr>
          <p:cNvPr id="13" name="مستطيل 12">
            <a:extLst>
              <a:ext uri="{FF2B5EF4-FFF2-40B4-BE49-F238E27FC236}">
                <a16:creationId xmlns:a16="http://schemas.microsoft.com/office/drawing/2014/main" id="{EA2D224B-72A1-4A70-8FD5-C80F53F35892}"/>
              </a:ext>
            </a:extLst>
          </p:cNvPr>
          <p:cNvSpPr/>
          <p:nvPr/>
        </p:nvSpPr>
        <p:spPr>
          <a:xfrm>
            <a:off x="7863683" y="8034842"/>
            <a:ext cx="2988332" cy="2431364"/>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5400" dirty="0">
                <a:solidFill>
                  <a:schemeClr val="tx1"/>
                </a:solidFill>
                <a:latin typeface="Microsoft Uighur" panose="02000000000000000000" pitchFamily="2" charset="-78"/>
                <a:cs typeface="Microsoft Uighur" panose="02000000000000000000" pitchFamily="2" charset="-78"/>
              </a:rPr>
              <a:t>اعداد الإمكانات الطبيعية</a:t>
            </a:r>
          </a:p>
        </p:txBody>
      </p:sp>
      <p:sp>
        <p:nvSpPr>
          <p:cNvPr id="14" name="مستطيل 13">
            <a:extLst>
              <a:ext uri="{FF2B5EF4-FFF2-40B4-BE49-F238E27FC236}">
                <a16:creationId xmlns:a16="http://schemas.microsoft.com/office/drawing/2014/main" id="{2374CB3B-E80C-4954-82B5-1031963B41AC}"/>
              </a:ext>
            </a:extLst>
          </p:cNvPr>
          <p:cNvSpPr/>
          <p:nvPr/>
        </p:nvSpPr>
        <p:spPr>
          <a:xfrm>
            <a:off x="4447655" y="8010127"/>
            <a:ext cx="2988332" cy="2456079"/>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5400" dirty="0">
                <a:solidFill>
                  <a:schemeClr val="tx1"/>
                </a:solidFill>
                <a:latin typeface="Microsoft Uighur" panose="02000000000000000000" pitchFamily="2" charset="-78"/>
                <a:cs typeface="Microsoft Uighur" panose="02000000000000000000" pitchFamily="2" charset="-78"/>
              </a:rPr>
              <a:t>تنويع طريقة لجميع المتعلمين في غرف الدراسة</a:t>
            </a:r>
          </a:p>
        </p:txBody>
      </p:sp>
      <p:sp>
        <p:nvSpPr>
          <p:cNvPr id="15" name="مستطيل 14">
            <a:extLst>
              <a:ext uri="{FF2B5EF4-FFF2-40B4-BE49-F238E27FC236}">
                <a16:creationId xmlns:a16="http://schemas.microsoft.com/office/drawing/2014/main" id="{9060C29C-3A9E-4F3A-8443-BF1CE09D7987}"/>
              </a:ext>
            </a:extLst>
          </p:cNvPr>
          <p:cNvSpPr/>
          <p:nvPr/>
        </p:nvSpPr>
        <p:spPr>
          <a:xfrm>
            <a:off x="1338408" y="8077944"/>
            <a:ext cx="2708902" cy="2388262"/>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5400" dirty="0">
                <a:solidFill>
                  <a:schemeClr val="tx1"/>
                </a:solidFill>
                <a:latin typeface="Microsoft Uighur" panose="02000000000000000000" pitchFamily="2" charset="-78"/>
                <a:cs typeface="Microsoft Uighur" panose="02000000000000000000" pitchFamily="2" charset="-78"/>
              </a:rPr>
              <a:t>تحديد دور المعلم والمتعلم</a:t>
            </a:r>
          </a:p>
        </p:txBody>
      </p:sp>
      <p:sp>
        <p:nvSpPr>
          <p:cNvPr id="16" name="مستطيل 15">
            <a:extLst>
              <a:ext uri="{FF2B5EF4-FFF2-40B4-BE49-F238E27FC236}">
                <a16:creationId xmlns:a16="http://schemas.microsoft.com/office/drawing/2014/main" id="{A2CAE3F6-B990-47AA-9A9B-87F17232636A}"/>
              </a:ext>
            </a:extLst>
          </p:cNvPr>
          <p:cNvSpPr/>
          <p:nvPr/>
        </p:nvSpPr>
        <p:spPr>
          <a:xfrm>
            <a:off x="11045281" y="8010127"/>
            <a:ext cx="2988331" cy="2456079"/>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5400" dirty="0">
                <a:solidFill>
                  <a:schemeClr val="tx1"/>
                </a:solidFill>
                <a:latin typeface="Microsoft Uighur" panose="02000000000000000000" pitchFamily="2" charset="-78"/>
                <a:cs typeface="Microsoft Uighur" panose="02000000000000000000" pitchFamily="2" charset="-78"/>
              </a:rPr>
              <a:t>اختيار واستخدام المواد والأجهزة التعليمية</a:t>
            </a:r>
          </a:p>
        </p:txBody>
      </p:sp>
      <p:sp>
        <p:nvSpPr>
          <p:cNvPr id="17" name="مستطيل 16">
            <a:extLst>
              <a:ext uri="{FF2B5EF4-FFF2-40B4-BE49-F238E27FC236}">
                <a16:creationId xmlns:a16="http://schemas.microsoft.com/office/drawing/2014/main" id="{9173D69D-E243-4331-B823-408BD8FDCF49}"/>
              </a:ext>
            </a:extLst>
          </p:cNvPr>
          <p:cNvSpPr/>
          <p:nvPr/>
        </p:nvSpPr>
        <p:spPr>
          <a:xfrm>
            <a:off x="14328576" y="8034842"/>
            <a:ext cx="2601634" cy="2431364"/>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OM" sz="5400" dirty="0">
                <a:solidFill>
                  <a:schemeClr val="tx1"/>
                </a:solidFill>
                <a:latin typeface="Microsoft Uighur" panose="02000000000000000000" pitchFamily="2" charset="-78"/>
                <a:cs typeface="Microsoft Uighur" panose="02000000000000000000" pitchFamily="2" charset="-78"/>
              </a:rPr>
              <a:t>اختيار الخبرات التعليمية</a:t>
            </a:r>
          </a:p>
        </p:txBody>
      </p:sp>
    </p:spTree>
    <p:extLst>
      <p:ext uri="{BB962C8B-B14F-4D97-AF65-F5344CB8AC3E}">
        <p14:creationId xmlns:p14="http://schemas.microsoft.com/office/powerpoint/2010/main" val="1693732356"/>
      </p:ext>
    </p:extLst>
  </p:cSld>
  <p:clrMapOvr>
    <a:masterClrMapping/>
  </p:clrMapOvr>
  <mc:AlternateContent xmlns:mc="http://schemas.openxmlformats.org/markup-compatibility/2006" xmlns:p14="http://schemas.microsoft.com/office/powerpoint/2010/main">
    <mc:Choice Requires="p14">
      <p:transition spd="slow" p14:dur="2000" advTm="247409"/>
    </mc:Choice>
    <mc:Fallback xmlns="">
      <p:transition spd="slow" advTm="24740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47056" y="808286"/>
            <a:ext cx="16459200" cy="1873250"/>
          </a:xfrm>
        </p:spPr>
        <p:txBody>
          <a:bodyPr>
            <a:normAutofit/>
          </a:bodyPr>
          <a:lstStyle/>
          <a:p>
            <a:pPr eaLnBrk="1" hangingPunct="1">
              <a:defRPr/>
            </a:pPr>
            <a:r>
              <a:rPr lang="ar-SA" altLang="en-US" sz="7200" b="1" dirty="0">
                <a:latin typeface="Microsoft Uighur" panose="02000000000000000000" pitchFamily="2" charset="-78"/>
                <a:ea typeface="+mn-ea"/>
                <a:cs typeface="Microsoft Uighur" panose="02000000000000000000" pitchFamily="2" charset="-78"/>
              </a:rPr>
              <a:t>القيمة التربوية للوسائط التعليمية</a:t>
            </a:r>
            <a:endParaRPr lang="en-US" altLang="en-US" sz="7200" b="1" dirty="0">
              <a:latin typeface="Microsoft Uighur" panose="02000000000000000000" pitchFamily="2" charset="-78"/>
              <a:ea typeface="+mn-ea"/>
              <a:cs typeface="Microsoft Uighur" panose="02000000000000000000" pitchFamily="2" charset="-78"/>
            </a:endParaRPr>
          </a:p>
        </p:txBody>
      </p:sp>
      <p:sp>
        <p:nvSpPr>
          <p:cNvPr id="15363" name="Rectangle 3"/>
          <p:cNvSpPr>
            <a:spLocks noGrp="1" noChangeArrowheads="1"/>
          </p:cNvSpPr>
          <p:nvPr>
            <p:ph type="body" idx="1"/>
          </p:nvPr>
        </p:nvSpPr>
        <p:spPr>
          <a:xfrm>
            <a:off x="359024" y="2465512"/>
            <a:ext cx="17570450" cy="11738100"/>
          </a:xfrm>
        </p:spPr>
        <p:txBody>
          <a:bodyPr>
            <a:normAutofit/>
          </a:bodyPr>
          <a:lstStyle/>
          <a:p>
            <a:pPr marL="0" indent="0" algn="justLow">
              <a:lnSpc>
                <a:spcPct val="90000"/>
              </a:lnSpc>
              <a:buNone/>
              <a:defRPr/>
            </a:pPr>
            <a:r>
              <a:rPr lang="ar-SA" altLang="en-US" sz="5400" dirty="0">
                <a:latin typeface="Microsoft Uighur" panose="02000000000000000000" pitchFamily="2" charset="-78"/>
                <a:cs typeface="Microsoft Uighur" panose="02000000000000000000" pitchFamily="2" charset="-78"/>
              </a:rPr>
              <a:t>1-</a:t>
            </a:r>
            <a:r>
              <a:rPr lang="ar-OM" altLang="en-US" sz="5400" dirty="0">
                <a:latin typeface="Microsoft Uighur" panose="02000000000000000000" pitchFamily="2" charset="-78"/>
                <a:cs typeface="Microsoft Uighur" panose="02000000000000000000" pitchFamily="2" charset="-78"/>
              </a:rPr>
              <a:t> تساعد المتعلم في فهم وإدراك مادة التعلم.</a:t>
            </a:r>
            <a:endParaRPr lang="ar-SA" altLang="en-US" sz="5400" dirty="0">
              <a:latin typeface="Microsoft Uighur" panose="02000000000000000000" pitchFamily="2" charset="-78"/>
              <a:cs typeface="Microsoft Uighur" panose="02000000000000000000" pitchFamily="2" charset="-78"/>
            </a:endParaRPr>
          </a:p>
          <a:p>
            <a:pPr marL="0" indent="0" algn="justLow">
              <a:lnSpc>
                <a:spcPct val="90000"/>
              </a:lnSpc>
              <a:buNone/>
              <a:defRPr/>
            </a:pPr>
            <a:r>
              <a:rPr lang="ar-SA" altLang="en-US" sz="5400" dirty="0">
                <a:latin typeface="Microsoft Uighur" panose="02000000000000000000" pitchFamily="2" charset="-78"/>
                <a:cs typeface="Microsoft Uighur" panose="02000000000000000000" pitchFamily="2" charset="-78"/>
              </a:rPr>
              <a:t>2</a:t>
            </a:r>
            <a:r>
              <a:rPr lang="ar-OM" altLang="en-US" sz="5400" dirty="0">
                <a:latin typeface="Microsoft Uighur" panose="02000000000000000000" pitchFamily="2" charset="-78"/>
                <a:cs typeface="Microsoft Uighur" panose="02000000000000000000" pitchFamily="2" charset="-78"/>
              </a:rPr>
              <a:t> </a:t>
            </a:r>
            <a:r>
              <a:rPr lang="ar-SA" altLang="en-US" sz="5400" dirty="0">
                <a:latin typeface="Microsoft Uighur" panose="02000000000000000000" pitchFamily="2" charset="-78"/>
                <a:cs typeface="Microsoft Uighur" panose="02000000000000000000" pitchFamily="2" charset="-78"/>
              </a:rPr>
              <a:t>-</a:t>
            </a:r>
            <a:r>
              <a:rPr lang="ar-OM" altLang="en-US" sz="5400" dirty="0">
                <a:latin typeface="Microsoft Uighur" panose="02000000000000000000" pitchFamily="2" charset="-78"/>
                <a:cs typeface="Microsoft Uighur" panose="02000000000000000000" pitchFamily="2" charset="-78"/>
              </a:rPr>
              <a:t> </a:t>
            </a:r>
            <a:r>
              <a:rPr lang="ar-SA" altLang="en-US" sz="5400" dirty="0">
                <a:latin typeface="Microsoft Uighur" panose="02000000000000000000" pitchFamily="2" charset="-78"/>
                <a:cs typeface="Microsoft Uighur" panose="02000000000000000000" pitchFamily="2" charset="-78"/>
              </a:rPr>
              <a:t>تحرر المتعلم من دوره التقليدي المتمثل في الحفظ وتجنب المعلم الاعتماد على أسلوب التلقين.</a:t>
            </a:r>
          </a:p>
          <a:p>
            <a:pPr marL="0" indent="0" algn="justLow">
              <a:lnSpc>
                <a:spcPct val="90000"/>
              </a:lnSpc>
              <a:buNone/>
              <a:defRPr/>
            </a:pPr>
            <a:r>
              <a:rPr lang="ar-SA" altLang="en-US" sz="5400" dirty="0">
                <a:latin typeface="Microsoft Uighur" panose="02000000000000000000" pitchFamily="2" charset="-78"/>
                <a:cs typeface="Microsoft Uighur" panose="02000000000000000000" pitchFamily="2" charset="-78"/>
              </a:rPr>
              <a:t>3-</a:t>
            </a:r>
            <a:r>
              <a:rPr lang="ar-OM" altLang="en-US" sz="5400" dirty="0">
                <a:latin typeface="Microsoft Uighur" panose="02000000000000000000" pitchFamily="2" charset="-78"/>
                <a:cs typeface="Microsoft Uighur" panose="02000000000000000000" pitchFamily="2" charset="-78"/>
              </a:rPr>
              <a:t> </a:t>
            </a:r>
            <a:r>
              <a:rPr lang="ar-SA" altLang="en-US" sz="5400" dirty="0">
                <a:latin typeface="Microsoft Uighur" panose="02000000000000000000" pitchFamily="2" charset="-78"/>
                <a:cs typeface="Microsoft Uighur" panose="02000000000000000000" pitchFamily="2" charset="-78"/>
              </a:rPr>
              <a:t>تساعد المعلم في تنويع أساليبه, مما يؤدي الى استثارة المتعلم فيصبح دوره نشطا فاعلا مما يسهم في تحسين عملية التعلم وإثرائها. </a:t>
            </a:r>
          </a:p>
          <a:p>
            <a:pPr marL="0" indent="0" algn="justLow">
              <a:lnSpc>
                <a:spcPct val="90000"/>
              </a:lnSpc>
              <a:buNone/>
              <a:defRPr/>
            </a:pPr>
            <a:r>
              <a:rPr lang="ar-SA" altLang="en-US" sz="5400" dirty="0">
                <a:latin typeface="Microsoft Uighur" panose="02000000000000000000" pitchFamily="2" charset="-78"/>
                <a:cs typeface="Microsoft Uighur" panose="02000000000000000000" pitchFamily="2" charset="-78"/>
              </a:rPr>
              <a:t>4</a:t>
            </a:r>
            <a:r>
              <a:rPr lang="ar-OM" altLang="en-US" sz="5400" dirty="0">
                <a:latin typeface="Microsoft Uighur" panose="02000000000000000000" pitchFamily="2" charset="-78"/>
                <a:cs typeface="Microsoft Uighur" panose="02000000000000000000" pitchFamily="2" charset="-78"/>
              </a:rPr>
              <a:t> </a:t>
            </a:r>
            <a:r>
              <a:rPr lang="ar-SA" altLang="en-US" sz="5400" dirty="0">
                <a:latin typeface="Microsoft Uighur" panose="02000000000000000000" pitchFamily="2" charset="-78"/>
                <a:cs typeface="Microsoft Uighur" panose="02000000000000000000" pitchFamily="2" charset="-78"/>
              </a:rPr>
              <a:t>-</a:t>
            </a:r>
            <a:r>
              <a:rPr lang="ar-OM" altLang="en-US" sz="5400" dirty="0">
                <a:latin typeface="Microsoft Uighur" panose="02000000000000000000" pitchFamily="2" charset="-78"/>
                <a:cs typeface="Microsoft Uighur" panose="02000000000000000000" pitchFamily="2" charset="-78"/>
              </a:rPr>
              <a:t> </a:t>
            </a:r>
            <a:r>
              <a:rPr lang="ar-SA" altLang="en-US" sz="5400" dirty="0">
                <a:latin typeface="Microsoft Uighur" panose="02000000000000000000" pitchFamily="2" charset="-78"/>
                <a:cs typeface="Microsoft Uighur" panose="02000000000000000000" pitchFamily="2" charset="-78"/>
              </a:rPr>
              <a:t>تساعد المعلم في الإعداد الجيد والتحضير وتعينه عل عرض الأفكار بصوره متسلسلة كما تعين المتعلم في فهم المادة العلمية.</a:t>
            </a:r>
          </a:p>
          <a:p>
            <a:pPr marL="0" indent="0" algn="justLow">
              <a:lnSpc>
                <a:spcPct val="90000"/>
              </a:lnSpc>
              <a:buNone/>
              <a:defRPr/>
            </a:pPr>
            <a:r>
              <a:rPr lang="ar-SA" altLang="en-US" sz="5400" dirty="0">
                <a:latin typeface="Microsoft Uighur" panose="02000000000000000000" pitchFamily="2" charset="-78"/>
                <a:cs typeface="Microsoft Uighur" panose="02000000000000000000" pitchFamily="2" charset="-78"/>
              </a:rPr>
              <a:t>5-</a:t>
            </a:r>
            <a:r>
              <a:rPr lang="ar-OM" altLang="en-US" sz="5400" dirty="0">
                <a:latin typeface="Microsoft Uighur" panose="02000000000000000000" pitchFamily="2" charset="-78"/>
                <a:cs typeface="Microsoft Uighur" panose="02000000000000000000" pitchFamily="2" charset="-78"/>
              </a:rPr>
              <a:t> </a:t>
            </a:r>
            <a:r>
              <a:rPr lang="ar-SA" altLang="en-US" sz="5400" dirty="0">
                <a:latin typeface="Microsoft Uighur" panose="02000000000000000000" pitchFamily="2" charset="-78"/>
                <a:cs typeface="Microsoft Uighur" panose="02000000000000000000" pitchFamily="2" charset="-78"/>
              </a:rPr>
              <a:t>تختصر وقت وجهد كل من المعلم والمتعلم في أثناء الدرس لإحداث التعلم.</a:t>
            </a:r>
          </a:p>
          <a:p>
            <a:pPr marL="0" indent="0" algn="justLow">
              <a:lnSpc>
                <a:spcPct val="90000"/>
              </a:lnSpc>
              <a:buNone/>
              <a:defRPr/>
            </a:pPr>
            <a:r>
              <a:rPr lang="ar-SA" altLang="en-US" sz="5400" dirty="0">
                <a:latin typeface="Microsoft Uighur" panose="02000000000000000000" pitchFamily="2" charset="-78"/>
                <a:cs typeface="Microsoft Uighur" panose="02000000000000000000" pitchFamily="2" charset="-78"/>
              </a:rPr>
              <a:t>6-</a:t>
            </a:r>
            <a:r>
              <a:rPr lang="ar-OM" altLang="en-US" sz="5400" dirty="0">
                <a:latin typeface="Microsoft Uighur" panose="02000000000000000000" pitchFamily="2" charset="-78"/>
                <a:cs typeface="Microsoft Uighur" panose="02000000000000000000" pitchFamily="2" charset="-78"/>
              </a:rPr>
              <a:t> </a:t>
            </a:r>
            <a:r>
              <a:rPr lang="ar-SA" altLang="en-US" sz="5400" dirty="0">
                <a:latin typeface="Microsoft Uighur" panose="02000000000000000000" pitchFamily="2" charset="-78"/>
                <a:cs typeface="Microsoft Uighur" panose="02000000000000000000" pitchFamily="2" charset="-78"/>
              </a:rPr>
              <a:t>تخدم في بعض مجالات تعديل السلوك لدى المتعلمين </a:t>
            </a:r>
          </a:p>
          <a:p>
            <a:pPr marL="0" indent="0" algn="justLow">
              <a:lnSpc>
                <a:spcPct val="90000"/>
              </a:lnSpc>
              <a:buNone/>
              <a:defRPr/>
            </a:pPr>
            <a:r>
              <a:rPr lang="ar-OM" altLang="en-US" sz="5400" dirty="0">
                <a:latin typeface="Microsoft Uighur" panose="02000000000000000000" pitchFamily="2" charset="-78"/>
                <a:cs typeface="Microsoft Uighur" panose="02000000000000000000" pitchFamily="2" charset="-78"/>
              </a:rPr>
              <a:t>7</a:t>
            </a:r>
            <a:r>
              <a:rPr lang="ar-SA" altLang="en-US" sz="5400" dirty="0">
                <a:latin typeface="Microsoft Uighur" panose="02000000000000000000" pitchFamily="2" charset="-78"/>
                <a:cs typeface="Microsoft Uighur" panose="02000000000000000000" pitchFamily="2" charset="-78"/>
              </a:rPr>
              <a:t>- تقوي العلاقة بين المعلم والمتعلم والمتعلمين أنفسهم وذلك لما يمكن أن ينتج من اتصال مباشر بينهم. </a:t>
            </a:r>
            <a:endParaRPr lang="en-US" altLang="en-US" sz="5400"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784403547"/>
      </p:ext>
    </p:extLst>
  </p:cSld>
  <p:clrMapOvr>
    <a:masterClrMapping/>
  </p:clrMapOvr>
  <mc:AlternateContent xmlns:mc="http://schemas.openxmlformats.org/markup-compatibility/2006" xmlns:p14="http://schemas.microsoft.com/office/powerpoint/2010/main">
    <mc:Choice Requires="p14">
      <p:transition spd="slow" p14:dur="2000" advTm="199522"/>
    </mc:Choice>
    <mc:Fallback xmlns="">
      <p:transition spd="slow" advTm="19952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663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1679</TotalTime>
  <Words>423</Words>
  <Application>Microsoft Office PowerPoint</Application>
  <PresentationFormat>مخصص</PresentationFormat>
  <Paragraphs>41</Paragraphs>
  <Slides>6</Slides>
  <Notes>3</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6</vt:i4>
      </vt:variant>
    </vt:vector>
  </HeadingPairs>
  <TitlesOfParts>
    <vt:vector size="10" baseType="lpstr">
      <vt:lpstr>Arial</vt:lpstr>
      <vt:lpstr>Calibri</vt:lpstr>
      <vt:lpstr>Microsoft Uighur</vt:lpstr>
      <vt:lpstr>Office Theme</vt:lpstr>
      <vt:lpstr>عرض تقديمي في PowerPoint</vt:lpstr>
      <vt:lpstr>بعض الأساسيات المهمة في بناء واستخدام الوسائل التعليمية</vt:lpstr>
      <vt:lpstr>عرض تقديمي في PowerPoint</vt:lpstr>
      <vt:lpstr>عرض تقديمي في PowerPoint</vt:lpstr>
      <vt:lpstr>القيمة التربوية للوسائط التعليمية</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Abdulaziz Al. Shizawi</dc:creator>
  <cp:lastModifiedBy>Nawal Hamad Al Sheerawi</cp:lastModifiedBy>
  <cp:revision>91</cp:revision>
  <dcterms:created xsi:type="dcterms:W3CDTF">2015-08-04T05:55:31Z</dcterms:created>
  <dcterms:modified xsi:type="dcterms:W3CDTF">2022-11-11T11:21:57Z</dcterms:modified>
</cp:coreProperties>
</file>